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handoutMasterIdLst>
    <p:handoutMasterId r:id="rId26"/>
  </p:handoutMasterIdLst>
  <p:sldIdLst>
    <p:sldId id="273" r:id="rId6"/>
    <p:sldId id="274" r:id="rId7"/>
    <p:sldId id="305" r:id="rId8"/>
    <p:sldId id="306" r:id="rId9"/>
    <p:sldId id="307" r:id="rId10"/>
    <p:sldId id="284" r:id="rId11"/>
    <p:sldId id="282" r:id="rId12"/>
    <p:sldId id="283" r:id="rId13"/>
    <p:sldId id="286" r:id="rId14"/>
    <p:sldId id="302" r:id="rId15"/>
    <p:sldId id="287" r:id="rId16"/>
    <p:sldId id="288" r:id="rId17"/>
    <p:sldId id="289" r:id="rId18"/>
    <p:sldId id="291" r:id="rId19"/>
    <p:sldId id="294" r:id="rId20"/>
    <p:sldId id="303" r:id="rId21"/>
    <p:sldId id="304" r:id="rId22"/>
    <p:sldId id="308" r:id="rId23"/>
    <p:sldId id="285" r:id="rId24"/>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ACA68-E9C4-21B9-D3D5-5E32758CD016}" name="Alastair Hill" initials="AH" userId="S::Alastair.Hill013@msd.govt.nz::674d348a-f8c1-48ec-b864-473cb37af826" providerId="AD"/>
  <p188:author id="{100C16A2-2DF7-FA99-B15B-0236F064F641}" name="Stu Murphy" initials="SM" userId="S::Stu.Murphy010@msd.govt.nz::6ae4a875-4629-46f4-bfa1-d690941a9a4e" providerId="AD"/>
  <p188:author id="{578D9AA9-9DED-2F88-C76D-FEB3F5FEE350}" name="Dillon O'Brien" initials="DO" userId="S::Dillon.O'Brien018@msd.govt.nz::8de6eff2-a132-4fc7-9bf5-ef56acce30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88C"/>
    <a:srgbClr val="F3FBEB"/>
    <a:srgbClr val="F7FAF5"/>
    <a:srgbClr val="D61A61"/>
    <a:srgbClr val="5F3A7A"/>
    <a:srgbClr val="7CAA5F"/>
    <a:srgbClr val="537549"/>
    <a:srgbClr val="262626"/>
    <a:srgbClr val="2A602F"/>
    <a:srgbClr val="5E3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876" y="108"/>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3486" y="-3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CB3A3-51A5-440E-ADEB-2D4F659BC2F4}" type="doc">
      <dgm:prSet loTypeId="urn:microsoft.com/office/officeart/2005/8/layout/hProcess9" loCatId="process" qsTypeId="urn:microsoft.com/office/officeart/2005/8/quickstyle/simple1" qsCatId="simple" csTypeId="urn:microsoft.com/office/officeart/2005/8/colors/accent1_2" csCatId="accent1" phldr="1"/>
      <dgm:spPr/>
    </dgm:pt>
    <dgm:pt modelId="{A90F07CD-2F42-46E7-9DCC-91879792D7DF}">
      <dgm:prSet phldrT="[Text]"/>
      <dgm:spPr/>
      <dgm:t>
        <a:bodyPr anchor="t"/>
        <a:lstStyle/>
        <a:p>
          <a:pPr rtl="0"/>
          <a:r>
            <a:rPr lang="en-NZ" b="1">
              <a:solidFill>
                <a:schemeClr val="bg1"/>
              </a:solidFill>
              <a:effectLst/>
              <a:latin typeface="Roboto"/>
              <a:ea typeface="Calibri"/>
              <a:cs typeface="Arial"/>
            </a:rPr>
            <a:t>29 Oct-22 Nov 2024</a:t>
          </a:r>
          <a:endParaRPr lang="en-NZ" b="1">
            <a:solidFill>
              <a:schemeClr val="bg1"/>
            </a:solidFill>
            <a:latin typeface="Roboto"/>
            <a:ea typeface="Calibri"/>
            <a:cs typeface="Arial"/>
          </a:endParaRPr>
        </a:p>
        <a:p>
          <a:pPr rtl="0"/>
          <a:r>
            <a:rPr lang="en-NZ"/>
            <a:t>A survey on issues with DSS</a:t>
          </a:r>
        </a:p>
      </dgm:t>
    </dgm:pt>
    <dgm:pt modelId="{CCC64B18-EA91-40F3-AEBC-0658DC3EA389}" type="parTrans" cxnId="{B57A4490-C3D3-4FA7-8723-204B911E978E}">
      <dgm:prSet/>
      <dgm:spPr/>
      <dgm:t>
        <a:bodyPr/>
        <a:lstStyle/>
        <a:p>
          <a:endParaRPr lang="en-NZ"/>
        </a:p>
      </dgm:t>
    </dgm:pt>
    <dgm:pt modelId="{709F65D9-0469-473C-84D7-E906B074027D}" type="sibTrans" cxnId="{B57A4490-C3D3-4FA7-8723-204B911E978E}">
      <dgm:prSet/>
      <dgm:spPr/>
      <dgm:t>
        <a:bodyPr/>
        <a:lstStyle/>
        <a:p>
          <a:endParaRPr lang="en-NZ"/>
        </a:p>
      </dgm:t>
    </dgm:pt>
    <dgm:pt modelId="{BF9D1CD1-036C-4F49-964B-7B79873F2CA5}">
      <dgm:prSet phldrT="[Text]"/>
      <dgm:spPr/>
      <dgm:t>
        <a:bodyPr anchor="t"/>
        <a:lstStyle/>
        <a:p>
          <a:r>
            <a:rPr lang="en-NZ" b="1"/>
            <a:t>December 2024</a:t>
          </a:r>
        </a:p>
        <a:p>
          <a:r>
            <a:rPr lang="en-NZ"/>
            <a:t>Government </a:t>
          </a:r>
          <a:r>
            <a:rPr lang="en-NZ">
              <a:latin typeface="Roboto"/>
            </a:rPr>
            <a:t>decision</a:t>
          </a:r>
          <a:r>
            <a:rPr lang="en-NZ"/>
            <a:t> on scope of proposals</a:t>
          </a:r>
        </a:p>
      </dgm:t>
    </dgm:pt>
    <dgm:pt modelId="{4C94D699-6205-4537-AAC8-22424ED1BEBC}" type="parTrans" cxnId="{24170407-B0DC-4D8B-B685-3A2DE76CA46E}">
      <dgm:prSet/>
      <dgm:spPr/>
      <dgm:t>
        <a:bodyPr/>
        <a:lstStyle/>
        <a:p>
          <a:endParaRPr lang="en-NZ"/>
        </a:p>
      </dgm:t>
    </dgm:pt>
    <dgm:pt modelId="{093D44B1-2BC7-413A-A579-020606B146A8}" type="sibTrans" cxnId="{24170407-B0DC-4D8B-B685-3A2DE76CA46E}">
      <dgm:prSet/>
      <dgm:spPr/>
      <dgm:t>
        <a:bodyPr/>
        <a:lstStyle/>
        <a:p>
          <a:endParaRPr lang="en-NZ"/>
        </a:p>
      </dgm:t>
    </dgm:pt>
    <dgm:pt modelId="{DE137326-058D-4AA6-9F90-DFD626162683}">
      <dgm:prSet phldrT="[Text]"/>
      <dgm:spPr/>
      <dgm:t>
        <a:bodyPr anchor="t"/>
        <a:lstStyle/>
        <a:p>
          <a:pPr rtl="0"/>
          <a:r>
            <a:rPr lang="en-NZ" b="1"/>
            <a:t>Feb-March 2025</a:t>
          </a:r>
        </a:p>
        <a:p>
          <a:pPr rtl="0"/>
          <a:r>
            <a:rPr lang="en-NZ"/>
            <a:t>Seeking feedback on proposals</a:t>
          </a:r>
        </a:p>
      </dgm:t>
    </dgm:pt>
    <dgm:pt modelId="{694C0EDE-8B88-4A09-B470-E52D8F3FC1C9}" type="parTrans" cxnId="{A2124A21-0932-44E1-8DD4-DAEFCECC0531}">
      <dgm:prSet/>
      <dgm:spPr/>
      <dgm:t>
        <a:bodyPr/>
        <a:lstStyle/>
        <a:p>
          <a:endParaRPr lang="en-NZ"/>
        </a:p>
      </dgm:t>
    </dgm:pt>
    <dgm:pt modelId="{B0B85A44-3B13-47A0-8D2C-8AE8F8056D65}" type="sibTrans" cxnId="{A2124A21-0932-44E1-8DD4-DAEFCECC0531}">
      <dgm:prSet/>
      <dgm:spPr/>
      <dgm:t>
        <a:bodyPr/>
        <a:lstStyle/>
        <a:p>
          <a:endParaRPr lang="en-NZ"/>
        </a:p>
      </dgm:t>
    </dgm:pt>
    <dgm:pt modelId="{01654C40-1EE0-4704-A72F-55555ACCA82D}">
      <dgm:prSet phldrT="[Text]"/>
      <dgm:spPr/>
      <dgm:t>
        <a:bodyPr anchor="t"/>
        <a:lstStyle/>
        <a:p>
          <a:pPr rtl="0"/>
          <a:r>
            <a:rPr lang="en-NZ" b="1">
              <a:latin typeface="Roboto"/>
            </a:rPr>
            <a:t>Mid 2025</a:t>
          </a:r>
        </a:p>
        <a:p>
          <a:pPr rtl="0"/>
          <a:r>
            <a:rPr lang="en-NZ"/>
            <a:t>Government decisions </a:t>
          </a:r>
        </a:p>
      </dgm:t>
    </dgm:pt>
    <dgm:pt modelId="{BA35875A-696A-498D-8379-E75D0FE645F7}" type="parTrans" cxnId="{F911CED9-804A-48A1-B4CD-AF92B41271A8}">
      <dgm:prSet/>
      <dgm:spPr/>
      <dgm:t>
        <a:bodyPr/>
        <a:lstStyle/>
        <a:p>
          <a:endParaRPr lang="en-NZ"/>
        </a:p>
      </dgm:t>
    </dgm:pt>
    <dgm:pt modelId="{919B2F49-384A-4999-BA8F-5C9903CF7707}" type="sibTrans" cxnId="{F911CED9-804A-48A1-B4CD-AF92B41271A8}">
      <dgm:prSet/>
      <dgm:spPr/>
      <dgm:t>
        <a:bodyPr/>
        <a:lstStyle/>
        <a:p>
          <a:endParaRPr lang="en-NZ"/>
        </a:p>
      </dgm:t>
    </dgm:pt>
    <dgm:pt modelId="{D890307F-EA39-49C3-ADC9-8A9CD2FBB4B0}" type="pres">
      <dgm:prSet presAssocID="{2B1CB3A3-51A5-440E-ADEB-2D4F659BC2F4}" presName="CompostProcess" presStyleCnt="0">
        <dgm:presLayoutVars>
          <dgm:dir/>
          <dgm:resizeHandles val="exact"/>
        </dgm:presLayoutVars>
      </dgm:prSet>
      <dgm:spPr/>
    </dgm:pt>
    <dgm:pt modelId="{14C36DB0-D971-4C79-9B22-7AD0C0B638EF}" type="pres">
      <dgm:prSet presAssocID="{2B1CB3A3-51A5-440E-ADEB-2D4F659BC2F4}" presName="arrow" presStyleLbl="bgShp" presStyleIdx="0" presStyleCnt="1" custScaleX="117639"/>
      <dgm:spPr/>
    </dgm:pt>
    <dgm:pt modelId="{0EF45761-8812-4D07-BD1B-360605C330F1}" type="pres">
      <dgm:prSet presAssocID="{2B1CB3A3-51A5-440E-ADEB-2D4F659BC2F4}" presName="linearProcess" presStyleCnt="0"/>
      <dgm:spPr/>
    </dgm:pt>
    <dgm:pt modelId="{1FF7428F-F97F-4850-BA40-554641C762E7}" type="pres">
      <dgm:prSet presAssocID="{A90F07CD-2F42-46E7-9DCC-91879792D7DF}" presName="textNode" presStyleLbl="node1" presStyleIdx="0" presStyleCnt="4">
        <dgm:presLayoutVars>
          <dgm:bulletEnabled val="1"/>
        </dgm:presLayoutVars>
      </dgm:prSet>
      <dgm:spPr/>
    </dgm:pt>
    <dgm:pt modelId="{438B405A-2949-49E1-8233-CB1586E1FD59}" type="pres">
      <dgm:prSet presAssocID="{709F65D9-0469-473C-84D7-E906B074027D}" presName="sibTrans" presStyleCnt="0"/>
      <dgm:spPr/>
    </dgm:pt>
    <dgm:pt modelId="{6970C2A8-86F0-409A-80D7-1722BEA0FCFD}" type="pres">
      <dgm:prSet presAssocID="{BF9D1CD1-036C-4F49-964B-7B79873F2CA5}" presName="textNode" presStyleLbl="node1" presStyleIdx="1" presStyleCnt="4">
        <dgm:presLayoutVars>
          <dgm:bulletEnabled val="1"/>
        </dgm:presLayoutVars>
      </dgm:prSet>
      <dgm:spPr/>
    </dgm:pt>
    <dgm:pt modelId="{E7101118-B22C-44D7-AA7F-CF8E3B24A850}" type="pres">
      <dgm:prSet presAssocID="{093D44B1-2BC7-413A-A579-020606B146A8}" presName="sibTrans" presStyleCnt="0"/>
      <dgm:spPr/>
    </dgm:pt>
    <dgm:pt modelId="{7B29F7AF-1D3C-43DE-BE7C-2880FC558E42}" type="pres">
      <dgm:prSet presAssocID="{DE137326-058D-4AA6-9F90-DFD626162683}" presName="textNode" presStyleLbl="node1" presStyleIdx="2" presStyleCnt="4">
        <dgm:presLayoutVars>
          <dgm:bulletEnabled val="1"/>
        </dgm:presLayoutVars>
      </dgm:prSet>
      <dgm:spPr/>
    </dgm:pt>
    <dgm:pt modelId="{5C67EC28-7675-4FDF-8517-EAE25D36A4C7}" type="pres">
      <dgm:prSet presAssocID="{B0B85A44-3B13-47A0-8D2C-8AE8F8056D65}" presName="sibTrans" presStyleCnt="0"/>
      <dgm:spPr/>
    </dgm:pt>
    <dgm:pt modelId="{31D1D4D7-8785-4F3B-9EE5-86B05ECA48A4}" type="pres">
      <dgm:prSet presAssocID="{01654C40-1EE0-4704-A72F-55555ACCA82D}" presName="textNode" presStyleLbl="node1" presStyleIdx="3" presStyleCnt="4">
        <dgm:presLayoutVars>
          <dgm:bulletEnabled val="1"/>
        </dgm:presLayoutVars>
      </dgm:prSet>
      <dgm:spPr/>
    </dgm:pt>
  </dgm:ptLst>
  <dgm:cxnLst>
    <dgm:cxn modelId="{24170407-B0DC-4D8B-B685-3A2DE76CA46E}" srcId="{2B1CB3A3-51A5-440E-ADEB-2D4F659BC2F4}" destId="{BF9D1CD1-036C-4F49-964B-7B79873F2CA5}" srcOrd="1" destOrd="0" parTransId="{4C94D699-6205-4537-AAC8-22424ED1BEBC}" sibTransId="{093D44B1-2BC7-413A-A579-020606B146A8}"/>
    <dgm:cxn modelId="{A2124A21-0932-44E1-8DD4-DAEFCECC0531}" srcId="{2B1CB3A3-51A5-440E-ADEB-2D4F659BC2F4}" destId="{DE137326-058D-4AA6-9F90-DFD626162683}" srcOrd="2" destOrd="0" parTransId="{694C0EDE-8B88-4A09-B470-E52D8F3FC1C9}" sibTransId="{B0B85A44-3B13-47A0-8D2C-8AE8F8056D65}"/>
    <dgm:cxn modelId="{4CFDD66E-D375-4C33-9444-6A02BCD6FBB5}" type="presOf" srcId="{DE137326-058D-4AA6-9F90-DFD626162683}" destId="{7B29F7AF-1D3C-43DE-BE7C-2880FC558E42}" srcOrd="0" destOrd="0" presId="urn:microsoft.com/office/officeart/2005/8/layout/hProcess9"/>
    <dgm:cxn modelId="{B57A4490-C3D3-4FA7-8723-204B911E978E}" srcId="{2B1CB3A3-51A5-440E-ADEB-2D4F659BC2F4}" destId="{A90F07CD-2F42-46E7-9DCC-91879792D7DF}" srcOrd="0" destOrd="0" parTransId="{CCC64B18-EA91-40F3-AEBC-0658DC3EA389}" sibTransId="{709F65D9-0469-473C-84D7-E906B074027D}"/>
    <dgm:cxn modelId="{F3DCD09F-DDF0-4987-B446-FA40BAE2DCC7}" type="presOf" srcId="{2B1CB3A3-51A5-440E-ADEB-2D4F659BC2F4}" destId="{D890307F-EA39-49C3-ADC9-8A9CD2FBB4B0}" srcOrd="0" destOrd="0" presId="urn:microsoft.com/office/officeart/2005/8/layout/hProcess9"/>
    <dgm:cxn modelId="{D03F9DAC-6822-4B37-8DC8-F4D38856E13B}" type="presOf" srcId="{BF9D1CD1-036C-4F49-964B-7B79873F2CA5}" destId="{6970C2A8-86F0-409A-80D7-1722BEA0FCFD}" srcOrd="0" destOrd="0" presId="urn:microsoft.com/office/officeart/2005/8/layout/hProcess9"/>
    <dgm:cxn modelId="{4156E1B7-AA49-41B0-8122-0D572DDF65DF}" type="presOf" srcId="{01654C40-1EE0-4704-A72F-55555ACCA82D}" destId="{31D1D4D7-8785-4F3B-9EE5-86B05ECA48A4}" srcOrd="0" destOrd="0" presId="urn:microsoft.com/office/officeart/2005/8/layout/hProcess9"/>
    <dgm:cxn modelId="{891895C2-8506-4AC6-B94B-26CCBE4DBAD0}" type="presOf" srcId="{A90F07CD-2F42-46E7-9DCC-91879792D7DF}" destId="{1FF7428F-F97F-4850-BA40-554641C762E7}" srcOrd="0" destOrd="0" presId="urn:microsoft.com/office/officeart/2005/8/layout/hProcess9"/>
    <dgm:cxn modelId="{F911CED9-804A-48A1-B4CD-AF92B41271A8}" srcId="{2B1CB3A3-51A5-440E-ADEB-2D4F659BC2F4}" destId="{01654C40-1EE0-4704-A72F-55555ACCA82D}" srcOrd="3" destOrd="0" parTransId="{BA35875A-696A-498D-8379-E75D0FE645F7}" sibTransId="{919B2F49-384A-4999-BA8F-5C9903CF7707}"/>
    <dgm:cxn modelId="{3204603B-5F06-4DF7-8879-207F3C67930B}" type="presParOf" srcId="{D890307F-EA39-49C3-ADC9-8A9CD2FBB4B0}" destId="{14C36DB0-D971-4C79-9B22-7AD0C0B638EF}" srcOrd="0" destOrd="0" presId="urn:microsoft.com/office/officeart/2005/8/layout/hProcess9"/>
    <dgm:cxn modelId="{7D3112A4-8630-4045-AD0B-C58D51A2CBF4}" type="presParOf" srcId="{D890307F-EA39-49C3-ADC9-8A9CD2FBB4B0}" destId="{0EF45761-8812-4D07-BD1B-360605C330F1}" srcOrd="1" destOrd="0" presId="urn:microsoft.com/office/officeart/2005/8/layout/hProcess9"/>
    <dgm:cxn modelId="{B2BE03FB-3DC9-4AFB-8897-CBD21BBD95C3}" type="presParOf" srcId="{0EF45761-8812-4D07-BD1B-360605C330F1}" destId="{1FF7428F-F97F-4850-BA40-554641C762E7}" srcOrd="0" destOrd="0" presId="urn:microsoft.com/office/officeart/2005/8/layout/hProcess9"/>
    <dgm:cxn modelId="{F0E5B1EF-7DF5-444B-86F0-A6E928F95D58}" type="presParOf" srcId="{0EF45761-8812-4D07-BD1B-360605C330F1}" destId="{438B405A-2949-49E1-8233-CB1586E1FD59}" srcOrd="1" destOrd="0" presId="urn:microsoft.com/office/officeart/2005/8/layout/hProcess9"/>
    <dgm:cxn modelId="{93D340A7-BF26-4C7F-8318-0E99DFC661FA}" type="presParOf" srcId="{0EF45761-8812-4D07-BD1B-360605C330F1}" destId="{6970C2A8-86F0-409A-80D7-1722BEA0FCFD}" srcOrd="2" destOrd="0" presId="urn:microsoft.com/office/officeart/2005/8/layout/hProcess9"/>
    <dgm:cxn modelId="{FDBD068D-90AF-48AB-A2B9-80F5CE0133DD}" type="presParOf" srcId="{0EF45761-8812-4D07-BD1B-360605C330F1}" destId="{E7101118-B22C-44D7-AA7F-CF8E3B24A850}" srcOrd="3" destOrd="0" presId="urn:microsoft.com/office/officeart/2005/8/layout/hProcess9"/>
    <dgm:cxn modelId="{EFF609A5-FD22-4494-9CB9-08E99650FA8B}" type="presParOf" srcId="{0EF45761-8812-4D07-BD1B-360605C330F1}" destId="{7B29F7AF-1D3C-43DE-BE7C-2880FC558E42}" srcOrd="4" destOrd="0" presId="urn:microsoft.com/office/officeart/2005/8/layout/hProcess9"/>
    <dgm:cxn modelId="{AF37E080-9AD4-462C-B0F5-545A7747C794}" type="presParOf" srcId="{0EF45761-8812-4D07-BD1B-360605C330F1}" destId="{5C67EC28-7675-4FDF-8517-EAE25D36A4C7}" srcOrd="5" destOrd="0" presId="urn:microsoft.com/office/officeart/2005/8/layout/hProcess9"/>
    <dgm:cxn modelId="{E82A087C-60D2-480F-A37B-C21369B9C59F}" type="presParOf" srcId="{0EF45761-8812-4D07-BD1B-360605C330F1}" destId="{31D1D4D7-8785-4F3B-9EE5-86B05ECA48A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B2242-60A3-4E02-AA37-4B9A5C7D49B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NZ"/>
        </a:p>
      </dgm:t>
    </dgm:pt>
    <dgm:pt modelId="{CA140C68-7580-41B4-89A4-5DC19B82E04A}">
      <dgm:prSet phldrT="[Text]" custT="1"/>
      <dgm:spPr/>
      <dgm:t>
        <a:bodyPr/>
        <a:lstStyle/>
        <a:p>
          <a:pPr algn="l"/>
          <a:r>
            <a:rPr lang="en-NZ" sz="2800" b="0">
              <a:effectLst/>
            </a:rPr>
            <a:t>1. Link flexible funding to the person’s plan with oversight of how it is used</a:t>
          </a:r>
          <a:endParaRPr lang="en-NZ" sz="2800" b="0"/>
        </a:p>
      </dgm:t>
    </dgm:pt>
    <dgm:pt modelId="{09AADFA8-B220-4F9B-B384-AC38000BF59B}" type="parTrans" cxnId="{9D20840F-0063-40E0-A7AE-BD575640A6F1}">
      <dgm:prSet/>
      <dgm:spPr/>
      <dgm:t>
        <a:bodyPr/>
        <a:lstStyle/>
        <a:p>
          <a:endParaRPr lang="en-NZ"/>
        </a:p>
      </dgm:t>
    </dgm:pt>
    <dgm:pt modelId="{3D0BDEC0-9338-47F9-B2FB-F5263523075F}" type="sibTrans" cxnId="{9D20840F-0063-40E0-A7AE-BD575640A6F1}">
      <dgm:prSet/>
      <dgm:spPr/>
      <dgm:t>
        <a:bodyPr/>
        <a:lstStyle/>
        <a:p>
          <a:endParaRPr lang="en-NZ"/>
        </a:p>
      </dgm:t>
    </dgm:pt>
    <dgm:pt modelId="{ECC26AB5-8F05-4239-9E35-5D01B73485B9}">
      <dgm:prSet phldrT="[Text]" custT="1"/>
      <dgm:spPr/>
      <dgm:t>
        <a:bodyPr/>
        <a:lstStyle/>
        <a:p>
          <a:pPr algn="l"/>
          <a:r>
            <a:rPr lang="en-NZ" sz="2800" b="0" kern="1200">
              <a:effectLst/>
              <a:latin typeface="Roboto"/>
              <a:ea typeface="+mn-ea"/>
              <a:cs typeface="+mn-cs"/>
            </a:rPr>
            <a:t>2. Adjust current lists of what can and can’t be funded using flexible funding</a:t>
          </a:r>
        </a:p>
      </dgm:t>
    </dgm:pt>
    <dgm:pt modelId="{AAC7F6E4-98F7-452A-9D5C-8D3DCBF961B3}" type="parTrans" cxnId="{C788640D-CFC9-4A86-846F-DD193CE75A8A}">
      <dgm:prSet/>
      <dgm:spPr/>
      <dgm:t>
        <a:bodyPr/>
        <a:lstStyle/>
        <a:p>
          <a:endParaRPr lang="en-NZ"/>
        </a:p>
      </dgm:t>
    </dgm:pt>
    <dgm:pt modelId="{1485899E-EA96-4E36-B439-B50F60254769}" type="sibTrans" cxnId="{C788640D-CFC9-4A86-846F-DD193CE75A8A}">
      <dgm:prSet/>
      <dgm:spPr/>
      <dgm:t>
        <a:bodyPr/>
        <a:lstStyle/>
        <a:p>
          <a:endParaRPr lang="en-NZ"/>
        </a:p>
      </dgm:t>
    </dgm:pt>
    <dgm:pt modelId="{B801A67D-4586-4197-BA02-B0677A16AAA0}" type="pres">
      <dgm:prSet presAssocID="{542B2242-60A3-4E02-AA37-4B9A5C7D49BE}" presName="Name0" presStyleCnt="0">
        <dgm:presLayoutVars>
          <dgm:dir/>
          <dgm:animLvl val="lvl"/>
          <dgm:resizeHandles/>
        </dgm:presLayoutVars>
      </dgm:prSet>
      <dgm:spPr/>
    </dgm:pt>
    <dgm:pt modelId="{E1B1FA89-2017-4635-B90E-5CD1BA54B29F}" type="pres">
      <dgm:prSet presAssocID="{CA140C68-7580-41B4-89A4-5DC19B82E04A}" presName="linNode" presStyleCnt="0"/>
      <dgm:spPr/>
    </dgm:pt>
    <dgm:pt modelId="{71F9418E-640F-41F6-9AF1-341BEE88C90C}" type="pres">
      <dgm:prSet presAssocID="{CA140C68-7580-41B4-89A4-5DC19B82E04A}" presName="parentShp" presStyleLbl="node1" presStyleIdx="0" presStyleCnt="2" custScaleX="335166" custScaleY="58823" custLinFactNeighborX="96" custLinFactNeighborY="-2206">
        <dgm:presLayoutVars>
          <dgm:bulletEnabled val="1"/>
        </dgm:presLayoutVars>
      </dgm:prSet>
      <dgm:spPr/>
    </dgm:pt>
    <dgm:pt modelId="{6B1C6BE2-14C5-4EB1-9474-09A5576A4F4F}" type="pres">
      <dgm:prSet presAssocID="{CA140C68-7580-41B4-89A4-5DC19B82E04A}" presName="childShp" presStyleLbl="bgAccFollowNode1" presStyleIdx="0" presStyleCnt="2" custScaleX="33290" custScaleY="34566" custLinFactNeighborX="221" custLinFactNeighborY="-1951">
        <dgm:presLayoutVars>
          <dgm:bulletEnabled val="1"/>
        </dgm:presLayoutVars>
      </dgm:prSet>
      <dgm:spPr/>
    </dgm:pt>
    <dgm:pt modelId="{5CB09E95-6133-408D-A883-44C2A9B56270}" type="pres">
      <dgm:prSet presAssocID="{3D0BDEC0-9338-47F9-B2FB-F5263523075F}" presName="spacing" presStyleCnt="0"/>
      <dgm:spPr/>
    </dgm:pt>
    <dgm:pt modelId="{CED75907-B12E-44C6-958B-1D427D1D6B33}" type="pres">
      <dgm:prSet presAssocID="{ECC26AB5-8F05-4239-9E35-5D01B73485B9}" presName="linNode" presStyleCnt="0"/>
      <dgm:spPr/>
    </dgm:pt>
    <dgm:pt modelId="{305D084C-720D-407C-83C9-8F31935B9130}" type="pres">
      <dgm:prSet presAssocID="{ECC26AB5-8F05-4239-9E35-5D01B73485B9}" presName="parentShp" presStyleLbl="node1" presStyleIdx="1" presStyleCnt="2" custScaleX="327886" custScaleY="55958">
        <dgm:presLayoutVars>
          <dgm:bulletEnabled val="1"/>
        </dgm:presLayoutVars>
      </dgm:prSet>
      <dgm:spPr/>
    </dgm:pt>
    <dgm:pt modelId="{F110C3E2-94BF-4B45-85E5-2C155F182C0D}" type="pres">
      <dgm:prSet presAssocID="{ECC26AB5-8F05-4239-9E35-5D01B73485B9}" presName="childShp" presStyleLbl="bgAccFollowNode1" presStyleIdx="1" presStyleCnt="2" custScaleX="31878" custScaleY="39295" custLinFactNeighborX="569">
        <dgm:presLayoutVars>
          <dgm:bulletEnabled val="1"/>
        </dgm:presLayoutVars>
      </dgm:prSet>
      <dgm:spPr/>
    </dgm:pt>
  </dgm:ptLst>
  <dgm:cxnLst>
    <dgm:cxn modelId="{26156701-1494-46B1-95CF-133AE6387884}" type="presOf" srcId="{ECC26AB5-8F05-4239-9E35-5D01B73485B9}" destId="{305D084C-720D-407C-83C9-8F31935B9130}" srcOrd="0" destOrd="0" presId="urn:microsoft.com/office/officeart/2005/8/layout/vList6"/>
    <dgm:cxn modelId="{C788640D-CFC9-4A86-846F-DD193CE75A8A}" srcId="{542B2242-60A3-4E02-AA37-4B9A5C7D49BE}" destId="{ECC26AB5-8F05-4239-9E35-5D01B73485B9}" srcOrd="1" destOrd="0" parTransId="{AAC7F6E4-98F7-452A-9D5C-8D3DCBF961B3}" sibTransId="{1485899E-EA96-4E36-B439-B50F60254769}"/>
    <dgm:cxn modelId="{9D20840F-0063-40E0-A7AE-BD575640A6F1}" srcId="{542B2242-60A3-4E02-AA37-4B9A5C7D49BE}" destId="{CA140C68-7580-41B4-89A4-5DC19B82E04A}" srcOrd="0" destOrd="0" parTransId="{09AADFA8-B220-4F9B-B384-AC38000BF59B}" sibTransId="{3D0BDEC0-9338-47F9-B2FB-F5263523075F}"/>
    <dgm:cxn modelId="{5288B078-050A-4E35-A5A9-E61C906A91FB}" type="presOf" srcId="{542B2242-60A3-4E02-AA37-4B9A5C7D49BE}" destId="{B801A67D-4586-4197-BA02-B0677A16AAA0}" srcOrd="0" destOrd="0" presId="urn:microsoft.com/office/officeart/2005/8/layout/vList6"/>
    <dgm:cxn modelId="{05BC8F97-1A6A-439B-BC21-C1112448F09F}" type="presOf" srcId="{CA140C68-7580-41B4-89A4-5DC19B82E04A}" destId="{71F9418E-640F-41F6-9AF1-341BEE88C90C}" srcOrd="0" destOrd="0" presId="urn:microsoft.com/office/officeart/2005/8/layout/vList6"/>
    <dgm:cxn modelId="{985EA81C-D349-4CF4-A061-8C1D6FFBB13E}" type="presParOf" srcId="{B801A67D-4586-4197-BA02-B0677A16AAA0}" destId="{E1B1FA89-2017-4635-B90E-5CD1BA54B29F}" srcOrd="0" destOrd="0" presId="urn:microsoft.com/office/officeart/2005/8/layout/vList6"/>
    <dgm:cxn modelId="{D0A932ED-C497-4909-8C06-673A7D383A0A}" type="presParOf" srcId="{E1B1FA89-2017-4635-B90E-5CD1BA54B29F}" destId="{71F9418E-640F-41F6-9AF1-341BEE88C90C}" srcOrd="0" destOrd="0" presId="urn:microsoft.com/office/officeart/2005/8/layout/vList6"/>
    <dgm:cxn modelId="{5E387617-F540-4E5A-9345-6C9B18635F10}" type="presParOf" srcId="{E1B1FA89-2017-4635-B90E-5CD1BA54B29F}" destId="{6B1C6BE2-14C5-4EB1-9474-09A5576A4F4F}" srcOrd="1" destOrd="0" presId="urn:microsoft.com/office/officeart/2005/8/layout/vList6"/>
    <dgm:cxn modelId="{46C4E270-C3EC-4DFE-B97D-53398BE37401}" type="presParOf" srcId="{B801A67D-4586-4197-BA02-B0677A16AAA0}" destId="{5CB09E95-6133-408D-A883-44C2A9B56270}" srcOrd="1" destOrd="0" presId="urn:microsoft.com/office/officeart/2005/8/layout/vList6"/>
    <dgm:cxn modelId="{91746FED-EBAF-4A9C-AD42-2750E9A53E1A}" type="presParOf" srcId="{B801A67D-4586-4197-BA02-B0677A16AAA0}" destId="{CED75907-B12E-44C6-958B-1D427D1D6B33}" srcOrd="2" destOrd="0" presId="urn:microsoft.com/office/officeart/2005/8/layout/vList6"/>
    <dgm:cxn modelId="{32936319-0D40-4394-A7FD-AC16A5831509}" type="presParOf" srcId="{CED75907-B12E-44C6-958B-1D427D1D6B33}" destId="{305D084C-720D-407C-83C9-8F31935B9130}" srcOrd="0" destOrd="0" presId="urn:microsoft.com/office/officeart/2005/8/layout/vList6"/>
    <dgm:cxn modelId="{13EEFB73-2F10-4003-BDDD-5D8CD25801BF}" type="presParOf" srcId="{CED75907-B12E-44C6-958B-1D427D1D6B33}" destId="{F110C3E2-94BF-4B45-85E5-2C155F182C0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36DB0-D971-4C79-9B22-7AD0C0B638EF}">
      <dsp:nvSpPr>
        <dsp:cNvPr id="0" name=""/>
        <dsp:cNvSpPr/>
      </dsp:nvSpPr>
      <dsp:spPr>
        <a:xfrm>
          <a:off x="401" y="0"/>
          <a:ext cx="11724471" cy="47164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F7428F-F97F-4850-BA40-554641C762E7}">
      <dsp:nvSpPr>
        <dsp:cNvPr id="0" name=""/>
        <dsp:cNvSpPr/>
      </dsp:nvSpPr>
      <dsp:spPr>
        <a:xfrm>
          <a:off x="2504" y="1414938"/>
          <a:ext cx="2819497" cy="18865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rtl="0">
            <a:lnSpc>
              <a:spcPct val="90000"/>
            </a:lnSpc>
            <a:spcBef>
              <a:spcPct val="0"/>
            </a:spcBef>
            <a:spcAft>
              <a:spcPct val="35000"/>
            </a:spcAft>
            <a:buNone/>
          </a:pPr>
          <a:r>
            <a:rPr lang="en-NZ" sz="2300" b="1" kern="1200">
              <a:solidFill>
                <a:schemeClr val="bg1"/>
              </a:solidFill>
              <a:effectLst/>
              <a:latin typeface="Roboto"/>
              <a:ea typeface="Calibri"/>
              <a:cs typeface="Arial"/>
            </a:rPr>
            <a:t>29 Oct-22 Nov 2024</a:t>
          </a:r>
          <a:endParaRPr lang="en-NZ" sz="2300" b="1" kern="1200">
            <a:solidFill>
              <a:schemeClr val="bg1"/>
            </a:solidFill>
            <a:latin typeface="Roboto"/>
            <a:ea typeface="Calibri"/>
            <a:cs typeface="Arial"/>
          </a:endParaRPr>
        </a:p>
        <a:p>
          <a:pPr marL="0" lvl="0" indent="0" algn="ctr" defTabSz="1022350" rtl="0">
            <a:lnSpc>
              <a:spcPct val="90000"/>
            </a:lnSpc>
            <a:spcBef>
              <a:spcPct val="0"/>
            </a:spcBef>
            <a:spcAft>
              <a:spcPct val="35000"/>
            </a:spcAft>
            <a:buNone/>
          </a:pPr>
          <a:r>
            <a:rPr lang="en-NZ" sz="2300" kern="1200"/>
            <a:t>A survey on issues with DSS</a:t>
          </a:r>
        </a:p>
      </dsp:txBody>
      <dsp:txXfrm>
        <a:off x="94599" y="1507033"/>
        <a:ext cx="2635307" cy="1702395"/>
      </dsp:txXfrm>
    </dsp:sp>
    <dsp:sp modelId="{6970C2A8-86F0-409A-80D7-1722BEA0FCFD}">
      <dsp:nvSpPr>
        <dsp:cNvPr id="0" name=""/>
        <dsp:cNvSpPr/>
      </dsp:nvSpPr>
      <dsp:spPr>
        <a:xfrm>
          <a:off x="2969427" y="1414938"/>
          <a:ext cx="2819497" cy="18865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n-NZ" sz="2300" b="1" kern="1200"/>
            <a:t>December 2024</a:t>
          </a:r>
        </a:p>
        <a:p>
          <a:pPr marL="0" lvl="0" indent="0" algn="ctr" defTabSz="1022350">
            <a:lnSpc>
              <a:spcPct val="90000"/>
            </a:lnSpc>
            <a:spcBef>
              <a:spcPct val="0"/>
            </a:spcBef>
            <a:spcAft>
              <a:spcPct val="35000"/>
            </a:spcAft>
            <a:buNone/>
          </a:pPr>
          <a:r>
            <a:rPr lang="en-NZ" sz="2300" kern="1200"/>
            <a:t>Government </a:t>
          </a:r>
          <a:r>
            <a:rPr lang="en-NZ" sz="2300" kern="1200">
              <a:latin typeface="Roboto"/>
            </a:rPr>
            <a:t>decision</a:t>
          </a:r>
          <a:r>
            <a:rPr lang="en-NZ" sz="2300" kern="1200"/>
            <a:t> on scope of proposals</a:t>
          </a:r>
        </a:p>
      </dsp:txBody>
      <dsp:txXfrm>
        <a:off x="3061522" y="1507033"/>
        <a:ext cx="2635307" cy="1702395"/>
      </dsp:txXfrm>
    </dsp:sp>
    <dsp:sp modelId="{7B29F7AF-1D3C-43DE-BE7C-2880FC558E42}">
      <dsp:nvSpPr>
        <dsp:cNvPr id="0" name=""/>
        <dsp:cNvSpPr/>
      </dsp:nvSpPr>
      <dsp:spPr>
        <a:xfrm>
          <a:off x="5936349" y="1414938"/>
          <a:ext cx="2819497" cy="18865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rtl="0">
            <a:lnSpc>
              <a:spcPct val="90000"/>
            </a:lnSpc>
            <a:spcBef>
              <a:spcPct val="0"/>
            </a:spcBef>
            <a:spcAft>
              <a:spcPct val="35000"/>
            </a:spcAft>
            <a:buNone/>
          </a:pPr>
          <a:r>
            <a:rPr lang="en-NZ" sz="2300" b="1" kern="1200"/>
            <a:t>Feb-March 2025</a:t>
          </a:r>
        </a:p>
        <a:p>
          <a:pPr marL="0" lvl="0" indent="0" algn="ctr" defTabSz="1022350" rtl="0">
            <a:lnSpc>
              <a:spcPct val="90000"/>
            </a:lnSpc>
            <a:spcBef>
              <a:spcPct val="0"/>
            </a:spcBef>
            <a:spcAft>
              <a:spcPct val="35000"/>
            </a:spcAft>
            <a:buNone/>
          </a:pPr>
          <a:r>
            <a:rPr lang="en-NZ" sz="2300" kern="1200"/>
            <a:t>Seeking feedback on proposals</a:t>
          </a:r>
        </a:p>
      </dsp:txBody>
      <dsp:txXfrm>
        <a:off x="6028444" y="1507033"/>
        <a:ext cx="2635307" cy="1702395"/>
      </dsp:txXfrm>
    </dsp:sp>
    <dsp:sp modelId="{31D1D4D7-8785-4F3B-9EE5-86B05ECA48A4}">
      <dsp:nvSpPr>
        <dsp:cNvPr id="0" name=""/>
        <dsp:cNvSpPr/>
      </dsp:nvSpPr>
      <dsp:spPr>
        <a:xfrm>
          <a:off x="8903272" y="1414938"/>
          <a:ext cx="2819497" cy="18865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rtl="0">
            <a:lnSpc>
              <a:spcPct val="90000"/>
            </a:lnSpc>
            <a:spcBef>
              <a:spcPct val="0"/>
            </a:spcBef>
            <a:spcAft>
              <a:spcPct val="35000"/>
            </a:spcAft>
            <a:buNone/>
          </a:pPr>
          <a:r>
            <a:rPr lang="en-NZ" sz="2300" b="1" kern="1200">
              <a:latin typeface="Roboto"/>
            </a:rPr>
            <a:t>Mid 2025</a:t>
          </a:r>
        </a:p>
        <a:p>
          <a:pPr marL="0" lvl="0" indent="0" algn="ctr" defTabSz="1022350" rtl="0">
            <a:lnSpc>
              <a:spcPct val="90000"/>
            </a:lnSpc>
            <a:spcBef>
              <a:spcPct val="0"/>
            </a:spcBef>
            <a:spcAft>
              <a:spcPct val="35000"/>
            </a:spcAft>
            <a:buNone/>
          </a:pPr>
          <a:r>
            <a:rPr lang="en-NZ" sz="2300" kern="1200"/>
            <a:t>Government decisions </a:t>
          </a:r>
        </a:p>
      </dsp:txBody>
      <dsp:txXfrm>
        <a:off x="8995367" y="1507033"/>
        <a:ext cx="2635307" cy="1702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6BE2-14C5-4EB1-9474-09A5576A4F4F}">
      <dsp:nvSpPr>
        <dsp:cNvPr id="0" name=""/>
        <dsp:cNvSpPr/>
      </dsp:nvSpPr>
      <dsp:spPr>
        <a:xfrm>
          <a:off x="10206630" y="181177"/>
          <a:ext cx="1518644" cy="61241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F9418E-640F-41F6-9AF1-341BEE88C90C}">
      <dsp:nvSpPr>
        <dsp:cNvPr id="0" name=""/>
        <dsp:cNvSpPr/>
      </dsp:nvSpPr>
      <dsp:spPr>
        <a:xfrm>
          <a:off x="11087" y="0"/>
          <a:ext cx="10193213" cy="10421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NZ" sz="2800" b="0" kern="1200">
              <a:effectLst/>
            </a:rPr>
            <a:t>1. Link flexible funding to the person’s plan with oversight of how it is used</a:t>
          </a:r>
          <a:endParaRPr lang="en-NZ" sz="2800" b="0" kern="1200"/>
        </a:p>
      </dsp:txBody>
      <dsp:txXfrm>
        <a:off x="61962" y="50875"/>
        <a:ext cx="10091463" cy="940433"/>
      </dsp:txXfrm>
    </dsp:sp>
    <dsp:sp modelId="{F110C3E2-94BF-4B45-85E5-2C155F182C0D}">
      <dsp:nvSpPr>
        <dsp:cNvPr id="0" name=""/>
        <dsp:cNvSpPr/>
      </dsp:nvSpPr>
      <dsp:spPr>
        <a:xfrm>
          <a:off x="10233811" y="1367827"/>
          <a:ext cx="1491463" cy="6962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5D084C-720D-407C-83C9-8F31935B9130}">
      <dsp:nvSpPr>
        <dsp:cNvPr id="0" name=""/>
        <dsp:cNvSpPr/>
      </dsp:nvSpPr>
      <dsp:spPr>
        <a:xfrm>
          <a:off x="3349" y="1220215"/>
          <a:ext cx="10227113" cy="9914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NZ" sz="2800" b="0" kern="1200">
              <a:effectLst/>
              <a:latin typeface="Roboto"/>
              <a:ea typeface="+mn-ea"/>
              <a:cs typeface="+mn-cs"/>
            </a:rPr>
            <a:t>2. Adjust current lists of what can and can’t be funded using flexible funding</a:t>
          </a:r>
        </a:p>
      </dsp:txBody>
      <dsp:txXfrm>
        <a:off x="51746" y="1268612"/>
        <a:ext cx="10130319" cy="8946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06FE8C7C-42C3-4D18-B1ED-95CF65737C45}" type="datetimeFigureOut">
              <a:rPr lang="en-NZ" smtClean="0"/>
              <a:t>7/02/2025</a:t>
            </a:fld>
            <a:endParaRPr lang="en-NZ"/>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125AD65-0BB9-44FD-A649-6C9EED628E19}" type="slidenum">
              <a:rPr lang="en-NZ" smtClean="0"/>
              <a:t>‹#›</a:t>
            </a:fld>
            <a:endParaRPr lang="en-NZ"/>
          </a:p>
        </p:txBody>
      </p:sp>
    </p:spTree>
    <p:extLst>
      <p:ext uri="{BB962C8B-B14F-4D97-AF65-F5344CB8AC3E}">
        <p14:creationId xmlns:p14="http://schemas.microsoft.com/office/powerpoint/2010/main" val="240257518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0"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E73E2A5-4A5C-4510-8065-C22DA71DA0F5}" type="datetimeFigureOut">
              <a:rPr lang="en-NZ" smtClean="0"/>
              <a:t>7/02/2025</a:t>
            </a:fld>
            <a:endParaRPr lang="en-NZ"/>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40345AC-9F92-4C74-839D-24044B61ADEB}" type="slidenum">
              <a:rPr lang="en-NZ" smtClean="0"/>
              <a:t>‹#›</a:t>
            </a:fld>
            <a:endParaRPr lang="en-NZ"/>
          </a:p>
        </p:txBody>
      </p:sp>
    </p:spTree>
    <p:extLst>
      <p:ext uri="{BB962C8B-B14F-4D97-AF65-F5344CB8AC3E}">
        <p14:creationId xmlns:p14="http://schemas.microsoft.com/office/powerpoint/2010/main" val="51119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a:t>
            </a:fld>
            <a:endParaRPr lang="en-NZ"/>
          </a:p>
        </p:txBody>
      </p:sp>
    </p:spTree>
    <p:extLst>
      <p:ext uri="{BB962C8B-B14F-4D97-AF65-F5344CB8AC3E}">
        <p14:creationId xmlns:p14="http://schemas.microsoft.com/office/powerpoint/2010/main" val="354214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10</a:t>
            </a:fld>
            <a:endParaRPr lang="en-NZ"/>
          </a:p>
        </p:txBody>
      </p:sp>
      <p:sp>
        <p:nvSpPr>
          <p:cNvPr id="6" name="Notes Placeholder 5">
            <a:extLst>
              <a:ext uri="{FF2B5EF4-FFF2-40B4-BE49-F238E27FC236}">
                <a16:creationId xmlns:a16="http://schemas.microsoft.com/office/drawing/2014/main" id="{9C1ABDC8-047F-0926-C4AE-B3DE777FFD03}"/>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392081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11</a:t>
            </a:fld>
            <a:endParaRPr lang="en-NZ"/>
          </a:p>
        </p:txBody>
      </p:sp>
      <p:sp>
        <p:nvSpPr>
          <p:cNvPr id="6" name="Notes Placeholder 5">
            <a:extLst>
              <a:ext uri="{FF2B5EF4-FFF2-40B4-BE49-F238E27FC236}">
                <a16:creationId xmlns:a16="http://schemas.microsoft.com/office/drawing/2014/main" id="{8194BD78-80E3-AE30-2EE2-82FCBE0D6B11}"/>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1397479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12</a:t>
            </a:fld>
            <a:endParaRPr lang="en-NZ"/>
          </a:p>
        </p:txBody>
      </p:sp>
      <p:sp>
        <p:nvSpPr>
          <p:cNvPr id="6" name="Notes Placeholder 5">
            <a:extLst>
              <a:ext uri="{FF2B5EF4-FFF2-40B4-BE49-F238E27FC236}">
                <a16:creationId xmlns:a16="http://schemas.microsoft.com/office/drawing/2014/main" id="{AF751B5F-DC04-0CD3-6372-832BDAF8CC89}"/>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415927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13</a:t>
            </a:fld>
            <a:endParaRPr lang="en-NZ"/>
          </a:p>
        </p:txBody>
      </p:sp>
      <p:sp>
        <p:nvSpPr>
          <p:cNvPr id="6" name="Notes Placeholder 5">
            <a:extLst>
              <a:ext uri="{FF2B5EF4-FFF2-40B4-BE49-F238E27FC236}">
                <a16:creationId xmlns:a16="http://schemas.microsoft.com/office/drawing/2014/main" id="{CB23822A-7A2B-6632-E580-A46D855B86CF}"/>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705010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14</a:t>
            </a:fld>
            <a:endParaRPr lang="en-NZ"/>
          </a:p>
        </p:txBody>
      </p:sp>
      <p:sp>
        <p:nvSpPr>
          <p:cNvPr id="6" name="Notes Placeholder 5">
            <a:extLst>
              <a:ext uri="{FF2B5EF4-FFF2-40B4-BE49-F238E27FC236}">
                <a16:creationId xmlns:a16="http://schemas.microsoft.com/office/drawing/2014/main" id="{84288E28-1EB5-8130-D936-40E4FD2F130A}"/>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809605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15</a:t>
            </a:fld>
            <a:endParaRPr lang="en-NZ"/>
          </a:p>
        </p:txBody>
      </p:sp>
      <p:sp>
        <p:nvSpPr>
          <p:cNvPr id="6" name="Notes Placeholder 5">
            <a:extLst>
              <a:ext uri="{FF2B5EF4-FFF2-40B4-BE49-F238E27FC236}">
                <a16:creationId xmlns:a16="http://schemas.microsoft.com/office/drawing/2014/main" id="{57C2D16A-2CB3-B3F3-6BBA-E32747C42818}"/>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379020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16</a:t>
            </a:fld>
            <a:endParaRPr lang="en-NZ"/>
          </a:p>
        </p:txBody>
      </p:sp>
      <p:sp>
        <p:nvSpPr>
          <p:cNvPr id="6" name="Notes Placeholder 5">
            <a:extLst>
              <a:ext uri="{FF2B5EF4-FFF2-40B4-BE49-F238E27FC236}">
                <a16:creationId xmlns:a16="http://schemas.microsoft.com/office/drawing/2014/main" id="{B30D658B-78B9-786C-EF7D-D7A352059012}"/>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3444204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17</a:t>
            </a:fld>
            <a:endParaRPr lang="en-NZ"/>
          </a:p>
        </p:txBody>
      </p:sp>
      <p:sp>
        <p:nvSpPr>
          <p:cNvPr id="6" name="Notes Placeholder 5">
            <a:extLst>
              <a:ext uri="{FF2B5EF4-FFF2-40B4-BE49-F238E27FC236}">
                <a16:creationId xmlns:a16="http://schemas.microsoft.com/office/drawing/2014/main" id="{4B4BCD65-ACBF-B720-D1B6-39984A053EE0}"/>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2242760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18</a:t>
            </a:fld>
            <a:endParaRPr lang="en-NZ"/>
          </a:p>
        </p:txBody>
      </p:sp>
      <p:sp>
        <p:nvSpPr>
          <p:cNvPr id="6" name="Notes Placeholder 5">
            <a:extLst>
              <a:ext uri="{FF2B5EF4-FFF2-40B4-BE49-F238E27FC236}">
                <a16:creationId xmlns:a16="http://schemas.microsoft.com/office/drawing/2014/main" id="{FF11821F-43AB-0BF6-B6A0-6F2907D70784}"/>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1028176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19</a:t>
            </a:fld>
            <a:endParaRPr lang="en-NZ"/>
          </a:p>
        </p:txBody>
      </p:sp>
      <p:sp>
        <p:nvSpPr>
          <p:cNvPr id="6" name="Notes Placeholder 5">
            <a:extLst>
              <a:ext uri="{FF2B5EF4-FFF2-40B4-BE49-F238E27FC236}">
                <a16:creationId xmlns:a16="http://schemas.microsoft.com/office/drawing/2014/main" id="{7FACE3B3-7D83-48C6-C6F7-C0BFC27E635A}"/>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414478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2</a:t>
            </a:fld>
            <a:endParaRPr lang="en-NZ"/>
          </a:p>
        </p:txBody>
      </p:sp>
      <p:sp>
        <p:nvSpPr>
          <p:cNvPr id="6" name="Notes Placeholder 5">
            <a:extLst>
              <a:ext uri="{FF2B5EF4-FFF2-40B4-BE49-F238E27FC236}">
                <a16:creationId xmlns:a16="http://schemas.microsoft.com/office/drawing/2014/main" id="{2AC9C802-3CD2-C07A-FFB8-DB88A0D247FC}"/>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325110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3</a:t>
            </a:fld>
            <a:endParaRPr lang="en-NZ"/>
          </a:p>
        </p:txBody>
      </p:sp>
      <p:sp>
        <p:nvSpPr>
          <p:cNvPr id="6" name="Notes Placeholder 5">
            <a:extLst>
              <a:ext uri="{FF2B5EF4-FFF2-40B4-BE49-F238E27FC236}">
                <a16:creationId xmlns:a16="http://schemas.microsoft.com/office/drawing/2014/main" id="{B6086CDB-8C88-6AF3-5C1B-E4999EF3AB5C}"/>
              </a:ext>
            </a:extLst>
          </p:cNvPr>
          <p:cNvSpPr>
            <a:spLocks noGrp="1"/>
          </p:cNvSpPr>
          <p:nvPr>
            <p:ph type="body" sz="quarter" idx="3"/>
          </p:nvPr>
        </p:nvSpPr>
        <p:spPr/>
        <p:txBody>
          <a:bodyPr/>
          <a:lstStyle/>
          <a:p>
            <a:pPr>
              <a:lnSpc>
                <a:spcPct val="120000"/>
              </a:lnSpc>
              <a:spcAft>
                <a:spcPts val="600"/>
              </a:spcAft>
            </a:pPr>
            <a:r>
              <a:rPr lang="en-US" sz="1800" kern="100" dirty="0">
                <a:effectLst/>
                <a:latin typeface="Roboto" panose="02000000000000000000" pitchFamily="2" charset="0"/>
                <a:ea typeface="Roboto" panose="02000000000000000000" pitchFamily="2" charset="0"/>
                <a:cs typeface="Roboto" panose="02000000000000000000" pitchFamily="2" charset="0"/>
              </a:rPr>
              <a:t>Introduce video - Chris Bunny is the Deputy Chief Executive for Disability Support Services at MSD</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US" sz="1800" kern="100" dirty="0">
                <a:effectLst/>
                <a:latin typeface="Roboto" panose="02000000000000000000" pitchFamily="2" charset="0"/>
                <a:ea typeface="Roboto" panose="02000000000000000000" pitchFamily="2" charset="0"/>
                <a:cs typeface="Roboto" panose="02000000000000000000" pitchFamily="2" charset="0"/>
              </a:rPr>
              <a:t>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US" sz="1800" kern="100" dirty="0">
                <a:effectLst/>
                <a:latin typeface="Roboto" panose="02000000000000000000" pitchFamily="2" charset="0"/>
                <a:ea typeface="Roboto" panose="02000000000000000000" pitchFamily="2" charset="0"/>
                <a:cs typeface="Roboto" panose="02000000000000000000" pitchFamily="2" charset="0"/>
              </a:rPr>
              <a:t>If you can’t play the video the script is:</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NZ" sz="1800" kern="100" dirty="0">
                <a:effectLst/>
                <a:latin typeface="Roboto" panose="02000000000000000000" pitchFamily="2" charset="0"/>
                <a:ea typeface="Roboto" panose="02000000000000000000" pitchFamily="2" charset="0"/>
                <a:cs typeface="Roboto" panose="02000000000000000000" pitchFamily="2" charset="0"/>
              </a:rPr>
              <a:t>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US" sz="1800" kern="100" dirty="0">
                <a:effectLst/>
                <a:latin typeface="Roboto" panose="02000000000000000000" pitchFamily="2" charset="0"/>
                <a:ea typeface="Roboto" panose="02000000000000000000" pitchFamily="2" charset="0"/>
                <a:cs typeface="Roboto" panose="02000000000000000000" pitchFamily="2" charset="0"/>
              </a:rPr>
              <a:t>Kia ora koutou. I'm Chris Bunny. I am leading the work to </a:t>
            </a:r>
            <a:r>
              <a:rPr lang="en-US" sz="1800" kern="100" dirty="0" err="1">
                <a:effectLst/>
                <a:latin typeface="Roboto" panose="02000000000000000000" pitchFamily="2" charset="0"/>
                <a:ea typeface="Roboto" panose="02000000000000000000" pitchFamily="2" charset="0"/>
                <a:cs typeface="Roboto" panose="02000000000000000000" pitchFamily="2" charset="0"/>
              </a:rPr>
              <a:t>stabilise</a:t>
            </a:r>
            <a:r>
              <a:rPr lang="en-US" sz="1800" kern="100" dirty="0">
                <a:effectLst/>
                <a:latin typeface="Roboto" panose="02000000000000000000" pitchFamily="2" charset="0"/>
                <a:ea typeface="Roboto" panose="02000000000000000000" pitchFamily="2" charset="0"/>
                <a:cs typeface="Roboto" panose="02000000000000000000" pitchFamily="2" charset="0"/>
              </a:rPr>
              <a:t> Disability Support Services. Thank you for being part of this important consultation. We really appreciate you being involved.</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US" sz="1800" kern="100" dirty="0">
                <a:effectLst/>
                <a:latin typeface="Roboto" panose="02000000000000000000" pitchFamily="2" charset="0"/>
                <a:ea typeface="Roboto" panose="02000000000000000000" pitchFamily="2" charset="0"/>
                <a:cs typeface="Roboto" panose="02000000000000000000" pitchFamily="2" charset="0"/>
              </a:rPr>
              <a:t>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US" sz="1800" kern="100" dirty="0">
                <a:effectLst/>
                <a:latin typeface="Roboto" panose="02000000000000000000" pitchFamily="2" charset="0"/>
                <a:ea typeface="Roboto" panose="02000000000000000000" pitchFamily="2" charset="0"/>
                <a:cs typeface="Roboto" panose="02000000000000000000" pitchFamily="2" charset="0"/>
              </a:rPr>
              <a:t>I want to acknowledge that 2024 was a challenging year for many of you with a lot of change and uncertainty. We want to do better for disabled people, their whānau and carers. This is why we are working in consultation with you to </a:t>
            </a:r>
            <a:r>
              <a:rPr lang="en-US" sz="1800" kern="100" dirty="0" err="1">
                <a:effectLst/>
                <a:latin typeface="Roboto" panose="02000000000000000000" pitchFamily="2" charset="0"/>
                <a:ea typeface="Roboto" panose="02000000000000000000" pitchFamily="2" charset="0"/>
                <a:cs typeface="Roboto" panose="02000000000000000000" pitchFamily="2" charset="0"/>
              </a:rPr>
              <a:t>stabilise</a:t>
            </a:r>
            <a:r>
              <a:rPr lang="en-US" sz="1800" kern="100" dirty="0">
                <a:effectLst/>
                <a:latin typeface="Roboto" panose="02000000000000000000" pitchFamily="2" charset="0"/>
                <a:ea typeface="Roboto" panose="02000000000000000000" pitchFamily="2" charset="0"/>
                <a:cs typeface="Roboto" panose="02000000000000000000" pitchFamily="2" charset="0"/>
              </a:rPr>
              <a:t> the disability support services we manage and provide certainty for the future.</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US" sz="1800" kern="100" dirty="0">
                <a:effectLst/>
                <a:latin typeface="Roboto" panose="02000000000000000000" pitchFamily="2" charset="0"/>
                <a:ea typeface="Roboto" panose="02000000000000000000" pitchFamily="2" charset="0"/>
                <a:cs typeface="Roboto" panose="02000000000000000000" pitchFamily="2" charset="0"/>
              </a:rPr>
              <a:t>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US" sz="1800" kern="100" dirty="0">
                <a:effectLst/>
                <a:latin typeface="Roboto" panose="02000000000000000000" pitchFamily="2" charset="0"/>
                <a:ea typeface="Roboto" panose="02000000000000000000" pitchFamily="2" charset="0"/>
                <a:cs typeface="Roboto" panose="02000000000000000000" pitchFamily="2" charset="0"/>
              </a:rPr>
              <a:t>This consultation builds on the responses from our survey, submissions and wider feedback in 2024. It focusses on two topics:</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US" sz="1800" kern="100" dirty="0">
                <a:effectLst/>
                <a:latin typeface="Roboto" panose="02000000000000000000" pitchFamily="2" charset="0"/>
                <a:ea typeface="Roboto" panose="02000000000000000000" pitchFamily="2" charset="0"/>
                <a:cs typeface="Roboto" panose="02000000000000000000" pitchFamily="2" charset="0"/>
              </a:rPr>
              <a:t>how we can improve disability support services through clearer assessment and support settings, and</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US" sz="1800" kern="100" dirty="0">
                <a:effectLst/>
                <a:latin typeface="Roboto" panose="02000000000000000000" pitchFamily="2" charset="0"/>
                <a:ea typeface="Roboto" panose="02000000000000000000" pitchFamily="2" charset="0"/>
                <a:cs typeface="Roboto" panose="02000000000000000000" pitchFamily="2" charset="0"/>
              </a:rPr>
              <a:t>options for changes to flexible funding.</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lnSpc>
                <a:spcPct val="120000"/>
              </a:lnSpc>
              <a:spcAft>
                <a:spcPts val="600"/>
              </a:spcAft>
              <a:buFont typeface="Symbol" panose="05050102010706020507" pitchFamily="18" charset="2"/>
              <a:buChar char=""/>
            </a:pPr>
            <a:r>
              <a:rPr lang="en-US" sz="1800" kern="100" dirty="0">
                <a:effectLst/>
                <a:latin typeface="Roboto" panose="02000000000000000000" pitchFamily="2" charset="0"/>
                <a:ea typeface="Roboto" panose="02000000000000000000" pitchFamily="2" charset="0"/>
                <a:cs typeface="Roboto" panose="02000000000000000000" pitchFamily="2" charset="0"/>
              </a:rPr>
              <a:t>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US" sz="1800" kern="100" dirty="0">
                <a:effectLst/>
                <a:latin typeface="Roboto" panose="02000000000000000000" pitchFamily="2" charset="0"/>
                <a:ea typeface="Roboto" panose="02000000000000000000" pitchFamily="2" charset="0"/>
                <a:cs typeface="Roboto" panose="02000000000000000000" pitchFamily="2" charset="0"/>
              </a:rPr>
              <a:t>A Discussion Document and shorter summary document, which you can find on our website, have more detail about these two topics, as well as the questions we really want to understand your views.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US" sz="1800" kern="100" dirty="0">
                <a:effectLst/>
                <a:latin typeface="Roboto" panose="02000000000000000000" pitchFamily="2" charset="0"/>
                <a:ea typeface="Roboto" panose="02000000000000000000" pitchFamily="2" charset="0"/>
                <a:cs typeface="Roboto" panose="02000000000000000000" pitchFamily="2" charset="0"/>
              </a:rPr>
              <a:t>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US" sz="1800" kern="100" dirty="0">
                <a:effectLst/>
                <a:latin typeface="Roboto" panose="02000000000000000000" pitchFamily="2" charset="0"/>
                <a:ea typeface="Roboto" panose="02000000000000000000" pitchFamily="2" charset="0"/>
                <a:cs typeface="Roboto" panose="02000000000000000000" pitchFamily="2" charset="0"/>
              </a:rPr>
              <a:t>Your feedback is important - it will help Government to make decisions to </a:t>
            </a:r>
            <a:r>
              <a:rPr lang="en-US" sz="1800" kern="100" dirty="0" err="1">
                <a:effectLst/>
                <a:latin typeface="Roboto" panose="02000000000000000000" pitchFamily="2" charset="0"/>
                <a:ea typeface="Roboto" panose="02000000000000000000" pitchFamily="2" charset="0"/>
                <a:cs typeface="Roboto" panose="02000000000000000000" pitchFamily="2" charset="0"/>
              </a:rPr>
              <a:t>stabilise</a:t>
            </a:r>
            <a:r>
              <a:rPr lang="en-US" sz="1800" kern="100" dirty="0">
                <a:effectLst/>
                <a:latin typeface="Roboto" panose="02000000000000000000" pitchFamily="2" charset="0"/>
                <a:ea typeface="Roboto" panose="02000000000000000000" pitchFamily="2" charset="0"/>
                <a:cs typeface="Roboto" panose="02000000000000000000" pitchFamily="2" charset="0"/>
              </a:rPr>
              <a:t> disability support services around the middle of this year.</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US" sz="1800" kern="100" dirty="0">
                <a:effectLst/>
                <a:latin typeface="Roboto" panose="02000000000000000000" pitchFamily="2" charset="0"/>
                <a:ea typeface="Roboto" panose="02000000000000000000" pitchFamily="2" charset="0"/>
                <a:cs typeface="Roboto" panose="02000000000000000000" pitchFamily="2" charset="0"/>
              </a:rPr>
              <a:t>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US" sz="1800" kern="100" dirty="0">
                <a:effectLst/>
                <a:latin typeface="Roboto" panose="02000000000000000000" pitchFamily="2" charset="0"/>
                <a:ea typeface="Roboto" panose="02000000000000000000" pitchFamily="2" charset="0"/>
                <a:cs typeface="Roboto" panose="02000000000000000000" pitchFamily="2" charset="0"/>
              </a:rPr>
              <a:t>We will update you on the outcomes of this consultation. Our goal is to build a system where all disabled people can access fair, consistent and transparent services and supports.  By having your say, you play a vital part in this work.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US" sz="1800" kern="100" dirty="0">
                <a:effectLst/>
                <a:latin typeface="Roboto" panose="02000000000000000000" pitchFamily="2" charset="0"/>
                <a:ea typeface="Roboto" panose="02000000000000000000" pitchFamily="2" charset="0"/>
                <a:cs typeface="Roboto" panose="02000000000000000000" pitchFamily="2" charset="0"/>
              </a:rPr>
              <a:t>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US" sz="1800" kern="100" dirty="0" err="1">
                <a:effectLst/>
                <a:latin typeface="Roboto" panose="02000000000000000000" pitchFamily="2" charset="0"/>
                <a:ea typeface="Roboto" panose="02000000000000000000" pitchFamily="2" charset="0"/>
                <a:cs typeface="Roboto" panose="02000000000000000000" pitchFamily="2" charset="0"/>
              </a:rPr>
              <a:t>Tēnā</a:t>
            </a:r>
            <a:r>
              <a:rPr lang="en-US" sz="1800" kern="100" dirty="0">
                <a:effectLst/>
                <a:latin typeface="Roboto" panose="02000000000000000000" pitchFamily="2" charset="0"/>
                <a:ea typeface="Roboto" panose="02000000000000000000" pitchFamily="2" charset="0"/>
                <a:cs typeface="Roboto" panose="02000000000000000000" pitchFamily="2" charset="0"/>
              </a:rPr>
              <a:t> koutou, thank you for helping.</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NZ" sz="1800" kern="100" dirty="0">
                <a:effectLst/>
                <a:latin typeface="Roboto" panose="02000000000000000000" pitchFamily="2" charset="0"/>
                <a:ea typeface="Roboto" panose="02000000000000000000" pitchFamily="2" charset="0"/>
                <a:cs typeface="Roboto" panose="02000000000000000000" pitchFamily="2" charset="0"/>
              </a:rPr>
              <a:t>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endParaRPr lang="en-NZ" dirty="0"/>
          </a:p>
        </p:txBody>
      </p:sp>
    </p:spTree>
    <p:extLst>
      <p:ext uri="{BB962C8B-B14F-4D97-AF65-F5344CB8AC3E}">
        <p14:creationId xmlns:p14="http://schemas.microsoft.com/office/powerpoint/2010/main" val="7896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4</a:t>
            </a:fld>
            <a:endParaRPr lang="en-NZ"/>
          </a:p>
        </p:txBody>
      </p:sp>
      <p:sp>
        <p:nvSpPr>
          <p:cNvPr id="6" name="Notes Placeholder 5">
            <a:extLst>
              <a:ext uri="{FF2B5EF4-FFF2-40B4-BE49-F238E27FC236}">
                <a16:creationId xmlns:a16="http://schemas.microsoft.com/office/drawing/2014/main" id="{33ABF3E1-A16F-B9B8-F7A0-04E3ED721EDF}"/>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133359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5</a:t>
            </a:fld>
            <a:endParaRPr lang="en-NZ"/>
          </a:p>
        </p:txBody>
      </p:sp>
      <p:sp>
        <p:nvSpPr>
          <p:cNvPr id="6" name="Notes Placeholder 5">
            <a:extLst>
              <a:ext uri="{FF2B5EF4-FFF2-40B4-BE49-F238E27FC236}">
                <a16:creationId xmlns:a16="http://schemas.microsoft.com/office/drawing/2014/main" id="{9BDE8257-B67E-C66E-B256-1782CAAA6894}"/>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135441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6</a:t>
            </a:fld>
            <a:endParaRPr lang="en-NZ"/>
          </a:p>
        </p:txBody>
      </p:sp>
      <p:sp>
        <p:nvSpPr>
          <p:cNvPr id="6" name="Notes Placeholder 5">
            <a:extLst>
              <a:ext uri="{FF2B5EF4-FFF2-40B4-BE49-F238E27FC236}">
                <a16:creationId xmlns:a16="http://schemas.microsoft.com/office/drawing/2014/main" id="{DD569DFD-E465-193E-6A81-4874EA696F24}"/>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29567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7</a:t>
            </a:fld>
            <a:endParaRPr lang="en-NZ"/>
          </a:p>
        </p:txBody>
      </p:sp>
      <p:sp>
        <p:nvSpPr>
          <p:cNvPr id="6" name="Notes Placeholder 5">
            <a:extLst>
              <a:ext uri="{FF2B5EF4-FFF2-40B4-BE49-F238E27FC236}">
                <a16:creationId xmlns:a16="http://schemas.microsoft.com/office/drawing/2014/main" id="{CF14BE15-4A37-21F4-FBE9-9CE537AF5B0D}"/>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369212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8</a:t>
            </a:fld>
            <a:endParaRPr lang="en-NZ"/>
          </a:p>
        </p:txBody>
      </p:sp>
      <p:sp>
        <p:nvSpPr>
          <p:cNvPr id="6" name="Notes Placeholder 5">
            <a:extLst>
              <a:ext uri="{FF2B5EF4-FFF2-40B4-BE49-F238E27FC236}">
                <a16:creationId xmlns:a16="http://schemas.microsoft.com/office/drawing/2014/main" id="{84DA3E70-7AAD-09DF-BA41-A884B9CB4886}"/>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420880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0345AC-9F92-4C74-839D-24044B61ADEB}" type="slidenum">
              <a:rPr lang="en-NZ" smtClean="0"/>
              <a:t>9</a:t>
            </a:fld>
            <a:endParaRPr lang="en-NZ"/>
          </a:p>
        </p:txBody>
      </p:sp>
      <p:sp>
        <p:nvSpPr>
          <p:cNvPr id="6" name="Notes Placeholder 5">
            <a:extLst>
              <a:ext uri="{FF2B5EF4-FFF2-40B4-BE49-F238E27FC236}">
                <a16:creationId xmlns:a16="http://schemas.microsoft.com/office/drawing/2014/main" id="{CEDB0FAB-FA64-FE67-8459-B36281B581B3}"/>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2784815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SS holding slide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524A7-84AF-D043-DE66-318FF0894366}"/>
              </a:ext>
            </a:extLst>
          </p:cNvPr>
          <p:cNvSpPr/>
          <p:nvPr userDrawn="1"/>
        </p:nvSpPr>
        <p:spPr>
          <a:xfrm>
            <a:off x="236173" y="188914"/>
            <a:ext cx="11728815" cy="6450426"/>
          </a:xfrm>
          <a:prstGeom prst="rect">
            <a:avLst/>
          </a:prstGeom>
          <a:solidFill>
            <a:srgbClr val="F3F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819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Light Green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2" name="Title 1"/>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3" name="Picture 2">
            <a:extLst>
              <a:ext uri="{FF2B5EF4-FFF2-40B4-BE49-F238E27FC236}">
                <a16:creationId xmlns:a16="http://schemas.microsoft.com/office/drawing/2014/main" id="{4F9ADAEF-E074-2B1B-2B95-AD5223A0506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7C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7249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ark Green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B99A2424-1D19-DDED-B33F-43D498218C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9" name="Title 1">
            <a:extLst>
              <a:ext uri="{FF2B5EF4-FFF2-40B4-BE49-F238E27FC236}">
                <a16:creationId xmlns:a16="http://schemas.microsoft.com/office/drawing/2014/main" id="{425053AD-BDE1-FFAA-B664-FFAE61CF253E}"/>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2" name="Picture 11">
            <a:extLst>
              <a:ext uri="{FF2B5EF4-FFF2-40B4-BE49-F238E27FC236}">
                <a16:creationId xmlns:a16="http://schemas.microsoft.com/office/drawing/2014/main" id="{58710F26-AD12-7F14-B199-96DD89F838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99F0E4D1-D464-D271-CF45-7CCB4B39A78A}"/>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3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68189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lue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B99A2424-1D19-DDED-B33F-43D498218C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9" name="Title 1">
            <a:extLst>
              <a:ext uri="{FF2B5EF4-FFF2-40B4-BE49-F238E27FC236}">
                <a16:creationId xmlns:a16="http://schemas.microsoft.com/office/drawing/2014/main" id="{425053AD-BDE1-FFAA-B664-FFAE61CF253E}"/>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2" name="Picture 11">
            <a:extLst>
              <a:ext uri="{FF2B5EF4-FFF2-40B4-BE49-F238E27FC236}">
                <a16:creationId xmlns:a16="http://schemas.microsoft.com/office/drawing/2014/main" id="{58710F26-AD12-7F14-B199-96DD89F838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99F0E4D1-D464-D271-CF45-7CCB4B39A78A}"/>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130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Dark Purple Circular Section divider">
    <p:spTree>
      <p:nvGrpSpPr>
        <p:cNvPr id="1" name=""/>
        <p:cNvGrpSpPr/>
        <p:nvPr/>
      </p:nvGrpSpPr>
      <p:grpSpPr>
        <a:xfrm>
          <a:off x="0" y="0"/>
          <a:ext cx="0" cy="0"/>
          <a:chOff x="0" y="0"/>
          <a:chExt cx="0" cy="0"/>
        </a:xfrm>
      </p:grpSpPr>
      <p:pic>
        <p:nvPicPr>
          <p:cNvPr id="4" name="Graphic 2">
            <a:extLst>
              <a:ext uri="{FF2B5EF4-FFF2-40B4-BE49-F238E27FC236}">
                <a16:creationId xmlns:a16="http://schemas.microsoft.com/office/drawing/2014/main" id="{E2C2261B-603B-5CD9-A59A-64E55C76BE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a:solidFill>
            <a:schemeClr val="accent5"/>
          </a:solidFill>
        </p:spPr>
      </p:pic>
      <p:sp>
        <p:nvSpPr>
          <p:cNvPr id="7" name="Title 1">
            <a:extLst>
              <a:ext uri="{FF2B5EF4-FFF2-40B4-BE49-F238E27FC236}">
                <a16:creationId xmlns:a16="http://schemas.microsoft.com/office/drawing/2014/main" id="{917805C3-5938-D3EB-4145-B0A6D8C3BF4C}"/>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1" name="Picture 10">
            <a:extLst>
              <a:ext uri="{FF2B5EF4-FFF2-40B4-BE49-F238E27FC236}">
                <a16:creationId xmlns:a16="http://schemas.microsoft.com/office/drawing/2014/main" id="{EBF035E7-F266-D054-1018-B407208B3D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F7497AA5-8517-03BE-A922-FC0E8CCA00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F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91004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Bright Pink Circular Section divider">
    <p:spTree>
      <p:nvGrpSpPr>
        <p:cNvPr id="1" name=""/>
        <p:cNvGrpSpPr/>
        <p:nvPr/>
      </p:nvGrpSpPr>
      <p:grpSpPr>
        <a:xfrm>
          <a:off x="0" y="0"/>
          <a:ext cx="0" cy="0"/>
          <a:chOff x="0" y="0"/>
          <a:chExt cx="0" cy="0"/>
        </a:xfrm>
      </p:grpSpPr>
      <p:pic>
        <p:nvPicPr>
          <p:cNvPr id="4" name="Graphic 2">
            <a:extLst>
              <a:ext uri="{FF2B5EF4-FFF2-40B4-BE49-F238E27FC236}">
                <a16:creationId xmlns:a16="http://schemas.microsoft.com/office/drawing/2014/main" id="{E2C2261B-603B-5CD9-A59A-64E55C76BE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a:solidFill>
            <a:schemeClr val="accent5"/>
          </a:solidFill>
        </p:spPr>
      </p:pic>
      <p:sp>
        <p:nvSpPr>
          <p:cNvPr id="7" name="Title 1">
            <a:extLst>
              <a:ext uri="{FF2B5EF4-FFF2-40B4-BE49-F238E27FC236}">
                <a16:creationId xmlns:a16="http://schemas.microsoft.com/office/drawing/2014/main" id="{917805C3-5938-D3EB-4145-B0A6D8C3BF4C}"/>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1" name="Picture 10">
            <a:extLst>
              <a:ext uri="{FF2B5EF4-FFF2-40B4-BE49-F238E27FC236}">
                <a16:creationId xmlns:a16="http://schemas.microsoft.com/office/drawing/2014/main" id="{EBF035E7-F266-D054-1018-B407208B3D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F7497AA5-8517-03BE-A922-FC0E8CCA00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74339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Light Green Title Slide with image">
    <p:spTree>
      <p:nvGrpSpPr>
        <p:cNvPr id="1" name=""/>
        <p:cNvGrpSpPr/>
        <p:nvPr/>
      </p:nvGrpSpPr>
      <p:grpSpPr>
        <a:xfrm>
          <a:off x="0" y="0"/>
          <a:ext cx="0" cy="0"/>
          <a:chOff x="0" y="0"/>
          <a:chExt cx="0" cy="0"/>
        </a:xfrm>
      </p:grpSpPr>
      <p:pic>
        <p:nvPicPr>
          <p:cNvPr id="4" name="Picture 3" descr="A green and black background&#10;&#10;Description automatically generated">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98555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Dark Green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6557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Blue Title Slide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AFB00-4BD6-9759-BDBA-72B702FB6E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 name="Picture 4">
            <a:extLst>
              <a:ext uri="{FF2B5EF4-FFF2-40B4-BE49-F238E27FC236}">
                <a16:creationId xmlns:a16="http://schemas.microsoft.com/office/drawing/2014/main" id="{0EBAC37B-94FA-AC2B-E5BE-E92941E431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9" name="Rectangle 8">
            <a:extLst>
              <a:ext uri="{FF2B5EF4-FFF2-40B4-BE49-F238E27FC236}">
                <a16:creationId xmlns:a16="http://schemas.microsoft.com/office/drawing/2014/main" id="{14013E75-EDA4-62D4-302E-FAC12C65AF72}"/>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401260"/>
            <a:ext cx="4752926" cy="1734167"/>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7423"/>
            <a:ext cx="4752926" cy="1273350"/>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96812"/>
            <a:ext cx="6096000" cy="5369941"/>
          </a:xfrm>
          <a:prstGeom prst="rect">
            <a:avLst/>
          </a:prstGeom>
        </p:spPr>
        <p:txBody>
          <a:bodyPr/>
          <a:lstStyle>
            <a:lvl1pPr marL="0" indent="0">
              <a:buNone/>
              <a:defRPr/>
            </a:lvl1pPr>
          </a:lstStyle>
          <a:p>
            <a:pPr lvl="0"/>
            <a:endParaRPr lang="en-NZ"/>
          </a:p>
        </p:txBody>
      </p:sp>
    </p:spTree>
    <p:extLst>
      <p:ext uri="{BB962C8B-B14F-4D97-AF65-F5344CB8AC3E}">
        <p14:creationId xmlns:p14="http://schemas.microsoft.com/office/powerpoint/2010/main" val="3687668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Dark Purple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E3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96800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Bright Pink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933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SS holding t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ED691-3848-70EB-7A7B-F7570FE1E744}"/>
              </a:ext>
            </a:extLst>
          </p:cNvPr>
          <p:cNvSpPr/>
          <p:nvPr userDrawn="1"/>
        </p:nvSpPr>
        <p:spPr>
          <a:xfrm>
            <a:off x="236173" y="188913"/>
            <a:ext cx="11728815" cy="6460365"/>
          </a:xfrm>
          <a:prstGeom prst="rect">
            <a:avLst/>
          </a:prstGeom>
          <a:solidFill>
            <a:srgbClr val="F2F2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287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Light Green 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35857B-93CA-AA4A-AC1C-8E0581EAB66B}"/>
              </a:ext>
              <a:ext uri="{C183D7F6-B498-43B3-948B-1728B52AA6E4}">
                <adec:decorative xmlns:adec="http://schemas.microsoft.com/office/drawing/2017/decorative" val="1"/>
              </a:ext>
            </a:extLst>
          </p:cNvPr>
          <p:cNvSpPr/>
          <p:nvPr userDrawn="1"/>
        </p:nvSpPr>
        <p:spPr>
          <a:xfrm>
            <a:off x="0" y="6745978"/>
            <a:ext cx="1219200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Tree>
    <p:extLst>
      <p:ext uri="{BB962C8B-B14F-4D97-AF65-F5344CB8AC3E}">
        <p14:creationId xmlns:p14="http://schemas.microsoft.com/office/powerpoint/2010/main" val="1557443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Dk Green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11" name="Rectangle 10">
            <a:extLst>
              <a:ext uri="{FF2B5EF4-FFF2-40B4-BE49-F238E27FC236}">
                <a16:creationId xmlns:a16="http://schemas.microsoft.com/office/drawing/2014/main" id="{9C1F721B-DD46-2222-5187-FC30D67F716F}"/>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34749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Blue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10" name="Rectangle 9">
            <a:extLst>
              <a:ext uri="{FF2B5EF4-FFF2-40B4-BE49-F238E27FC236}">
                <a16:creationId xmlns:a16="http://schemas.microsoft.com/office/drawing/2014/main" id="{2628DC8C-A51C-42D0-E5E5-79CDA52B43C5}"/>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4735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Purple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8" name="Rectangle 7">
            <a:extLst>
              <a:ext uri="{FF2B5EF4-FFF2-40B4-BE49-F238E27FC236}">
                <a16:creationId xmlns:a16="http://schemas.microsoft.com/office/drawing/2014/main" id="{29927460-2FC0-B416-31D3-1034A34542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E3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2226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Pink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3" name="Rectangle 2">
            <a:extLst>
              <a:ext uri="{FF2B5EF4-FFF2-40B4-BE49-F238E27FC236}">
                <a16:creationId xmlns:a16="http://schemas.microsoft.com/office/drawing/2014/main" id="{A99F9850-5E75-A6F7-7CA2-4EBA894EE63E}"/>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312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Green Title and Content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1E12B0-883A-8A8D-AADC-DD02ADDAC831}"/>
              </a:ext>
            </a:extLst>
          </p:cNvPr>
          <p:cNvSpPr/>
          <p:nvPr userDrawn="1"/>
        </p:nvSpPr>
        <p:spPr>
          <a:xfrm>
            <a:off x="0" y="5868391"/>
            <a:ext cx="12192000" cy="882362"/>
          </a:xfrm>
          <a:prstGeom prst="rect">
            <a:avLst/>
          </a:prstGeom>
          <a:solidFill>
            <a:srgbClr val="F3F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347696" y="499071"/>
            <a:ext cx="11617291" cy="648072"/>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3" name="Content Placeholder 2"/>
          <p:cNvSpPr>
            <a:spLocks noGrp="1"/>
          </p:cNvSpPr>
          <p:nvPr>
            <p:ph idx="1"/>
          </p:nvPr>
        </p:nvSpPr>
        <p:spPr>
          <a:xfrm>
            <a:off x="347697" y="1533525"/>
            <a:ext cx="11617291" cy="417574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3" name="Picture 12">
            <a:extLst>
              <a:ext uri="{FF2B5EF4-FFF2-40B4-BE49-F238E27FC236}">
                <a16:creationId xmlns:a16="http://schemas.microsoft.com/office/drawing/2014/main" id="{A8AD8D1B-669C-4576-CBE5-F4516A6EC0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9" name="Rectangle 8">
            <a:extLst>
              <a:ext uri="{FF2B5EF4-FFF2-40B4-BE49-F238E27FC236}">
                <a16:creationId xmlns:a16="http://schemas.microsoft.com/office/drawing/2014/main" id="{5D7C6283-5959-C98E-C1DA-250EC247D068}"/>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Graphic 4">
            <a:extLst>
              <a:ext uri="{FF2B5EF4-FFF2-40B4-BE49-F238E27FC236}">
                <a16:creationId xmlns:a16="http://schemas.microsoft.com/office/drawing/2014/main" id="{49C2D29C-BE65-9299-1FE9-ED3A4B2E3A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56881" y="5865782"/>
            <a:ext cx="4135120" cy="868723"/>
          </a:xfrm>
          <a:prstGeom prst="rect">
            <a:avLst/>
          </a:prstGeom>
        </p:spPr>
      </p:pic>
    </p:spTree>
    <p:extLst>
      <p:ext uri="{BB962C8B-B14F-4D97-AF65-F5344CB8AC3E}">
        <p14:creationId xmlns:p14="http://schemas.microsoft.com/office/powerpoint/2010/main" val="2042503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2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SS holding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ED691-3848-70EB-7A7B-F7570FE1E744}"/>
              </a:ext>
            </a:extLst>
          </p:cNvPr>
          <p:cNvSpPr/>
          <p:nvPr userDrawn="1"/>
        </p:nvSpPr>
        <p:spPr>
          <a:xfrm>
            <a:off x="236173" y="188913"/>
            <a:ext cx="11728815" cy="6460365"/>
          </a:xfrm>
          <a:prstGeom prst="rect">
            <a:avLst/>
          </a:prstGeom>
          <a:solidFill>
            <a:srgbClr val="F1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984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SS holding slide whit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44822F09-572C-ADA5-5ABF-461354E18CC7}"/>
              </a:ext>
            </a:extLst>
          </p:cNvPr>
          <p:cNvSpPr/>
          <p:nvPr userDrawn="1"/>
        </p:nvSpPr>
        <p:spPr>
          <a:xfrm>
            <a:off x="155275" y="155275"/>
            <a:ext cx="11809563" cy="819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3176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Light Green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7C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162680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ark Green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3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428970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Blue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228216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urple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F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109153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ink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256194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6B38B-874D-5763-2B1B-9ECC25863C0D}"/>
              </a:ext>
            </a:extLst>
          </p:cNvPr>
          <p:cNvSpPr txBox="1"/>
          <p:nvPr userDrawn="1">
            <p:extLst>
              <p:ext uri="{1162E1C5-73C7-4A58-AE30-91384D911F3F}">
                <p184:classification xmlns:p184="http://schemas.microsoft.com/office/powerpoint/2018/4/main" val="hdr"/>
              </p:ext>
            </p:extLst>
          </p:nvPr>
        </p:nvSpPr>
        <p:spPr>
          <a:xfrm>
            <a:off x="11232603" y="-324533"/>
            <a:ext cx="858838" cy="152400"/>
          </a:xfrm>
          <a:prstGeom prst="rect">
            <a:avLst/>
          </a:prstGeom>
        </p:spPr>
        <p:txBody>
          <a:bodyPr horzOverflow="overflow" lIns="0" tIns="0" rIns="0" bIns="0">
            <a:spAutoFit/>
          </a:bodyPr>
          <a:lstStyle/>
          <a:p>
            <a:pPr algn="l"/>
            <a:r>
              <a:rPr lang="en-NZ" sz="1000">
                <a:solidFill>
                  <a:srgbClr val="000000"/>
                </a:solidFill>
                <a:latin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1978343337"/>
      </p:ext>
    </p:extLst>
  </p:cSld>
  <p:clrMap bg1="lt1" tx1="dk1" bg2="lt2" tx2="dk2" accent1="accent1" accent2="accent2" accent3="accent3" accent4="accent4" accent5="accent5" accent6="accent6" hlink="hlink" folHlink="folHlink"/>
  <p:sldLayoutIdLst>
    <p:sldLayoutId id="2147483708" r:id="rId1"/>
    <p:sldLayoutId id="2147483712" r:id="rId2"/>
    <p:sldLayoutId id="2147483719" r:id="rId3"/>
    <p:sldLayoutId id="2147483713" r:id="rId4"/>
    <p:sldLayoutId id="2147483724" r:id="rId5"/>
    <p:sldLayoutId id="2147483709" r:id="rId6"/>
    <p:sldLayoutId id="2147483725" r:id="rId7"/>
    <p:sldLayoutId id="2147483726" r:id="rId8"/>
    <p:sldLayoutId id="2147483727" r:id="rId9"/>
    <p:sldLayoutId id="2147483723" r:id="rId10"/>
    <p:sldLayoutId id="2147483710" r:id="rId11"/>
    <p:sldLayoutId id="2147483717" r:id="rId12"/>
    <p:sldLayoutId id="2147483715" r:id="rId13"/>
    <p:sldLayoutId id="2147483718" r:id="rId14"/>
    <p:sldLayoutId id="2147483705" r:id="rId15"/>
    <p:sldLayoutId id="2147483721" r:id="rId16"/>
    <p:sldLayoutId id="2147483707" r:id="rId17"/>
    <p:sldLayoutId id="2147483720" r:id="rId18"/>
    <p:sldLayoutId id="2147483722" r:id="rId19"/>
    <p:sldLayoutId id="2147483714" r:id="rId20"/>
    <p:sldLayoutId id="2147483728" r:id="rId21"/>
    <p:sldLayoutId id="2147483731" r:id="rId22"/>
    <p:sldLayoutId id="2147483730" r:id="rId23"/>
    <p:sldLayoutId id="2147483729" r:id="rId24"/>
    <p:sldLayoutId id="2147483706"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537" userDrawn="1">
          <p15:clr>
            <a:srgbClr val="F26B43"/>
          </p15:clr>
        </p15:guide>
        <p15:guide id="5" orient="horz" pos="119" userDrawn="1">
          <p15:clr>
            <a:srgbClr val="F26B43"/>
          </p15:clr>
        </p15:guide>
        <p15:guide id="6"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video" Target="https://www.youtube.com/embed/xIDndyq7l6A?feature=oembed" TargetMode="Externa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B0B7A7-243E-67D4-2AFB-EEF5DB7D084E}"/>
              </a:ext>
            </a:extLst>
          </p:cNvPr>
          <p:cNvSpPr>
            <a:spLocks noGrp="1"/>
          </p:cNvSpPr>
          <p:nvPr>
            <p:ph type="title"/>
          </p:nvPr>
        </p:nvSpPr>
        <p:spPr>
          <a:xfrm>
            <a:off x="386334" y="1527806"/>
            <a:ext cx="9528228" cy="3268132"/>
          </a:xfrm>
        </p:spPr>
        <p:txBody>
          <a:bodyPr/>
          <a:lstStyle/>
          <a:p>
            <a:r>
              <a:rPr lang="en-NZ" sz="6600"/>
              <a:t>Community</a:t>
            </a:r>
            <a:br>
              <a:rPr lang="en-NZ" sz="6600"/>
            </a:br>
            <a:r>
              <a:rPr lang="en-NZ" sz="6600"/>
              <a:t>consultation</a:t>
            </a:r>
            <a:br>
              <a:rPr lang="en-NZ"/>
            </a:br>
            <a:br>
              <a:rPr lang="en-NZ" sz="4400"/>
            </a:br>
            <a:r>
              <a:rPr lang="en-NZ" sz="3600"/>
              <a:t>10 February to 24 March 2025</a:t>
            </a:r>
            <a:endParaRPr lang="en-NZ"/>
          </a:p>
        </p:txBody>
      </p:sp>
    </p:spTree>
    <p:extLst>
      <p:ext uri="{BB962C8B-B14F-4D97-AF65-F5344CB8AC3E}">
        <p14:creationId xmlns:p14="http://schemas.microsoft.com/office/powerpoint/2010/main" val="147833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3481766-316A-9E74-8362-3D9D8346C2A3}"/>
              </a:ext>
            </a:extLst>
          </p:cNvPr>
          <p:cNvSpPr txBox="1">
            <a:spLocks/>
          </p:cNvSpPr>
          <p:nvPr/>
        </p:nvSpPr>
        <p:spPr>
          <a:xfrm>
            <a:off x="372105" y="873223"/>
            <a:ext cx="11602181" cy="41318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spcAft>
                <a:spcPts val="600"/>
              </a:spcAft>
            </a:pPr>
            <a:r>
              <a:rPr lang="en-NZ" sz="4000" kern="100" dirty="0">
                <a:solidFill>
                  <a:srgbClr val="000000"/>
                </a:solidFill>
                <a:effectLst/>
                <a:latin typeface="Roboto" panose="02000000000000000000" pitchFamily="2" charset="0"/>
                <a:ea typeface="Calibri" panose="020F0502020204030204" pitchFamily="34" charset="0"/>
                <a:cs typeface="Arial" panose="020B0604020202020204" pitchFamily="34" charset="0"/>
              </a:rPr>
              <a:t>Make sure disabled people’s needs are assessed in the same way, and that decisions are consistent and fair</a:t>
            </a:r>
            <a:br>
              <a:rPr lang="en-NZ" sz="4000" kern="100" dirty="0">
                <a:solidFill>
                  <a:srgbClr val="000000"/>
                </a:solidFill>
                <a:effectLst/>
                <a:latin typeface="Roboto" panose="02000000000000000000" pitchFamily="2" charset="0"/>
                <a:ea typeface="Calibri" panose="020F0502020204030204" pitchFamily="34" charset="0"/>
                <a:cs typeface="Arial" panose="020B0604020202020204" pitchFamily="34" charset="0"/>
              </a:rPr>
            </a:br>
            <a:endParaRPr lang="en-NZ" sz="4000" kern="100" dirty="0">
              <a:effectLst/>
              <a:latin typeface="Verdana" panose="020B0604030504040204" pitchFamily="34" charset="0"/>
              <a:ea typeface="Calibri" panose="020F0502020204030204" pitchFamily="34" charset="0"/>
              <a:cs typeface="Arial" panose="020B0604020202020204" pitchFamily="34" charset="0"/>
            </a:endParaRPr>
          </a:p>
          <a:p>
            <a:pPr marL="457200" indent="-457200">
              <a:spcBef>
                <a:spcPts val="0"/>
              </a:spcBef>
              <a:spcAft>
                <a:spcPts val="600"/>
              </a:spcAft>
              <a:buFont typeface="Arial" panose="020B0604020202020204" pitchFamily="34" charset="0"/>
              <a:buChar char="•"/>
            </a:pPr>
            <a:r>
              <a:rPr lang="en-NZ" sz="4000" kern="100" dirty="0">
                <a:solidFill>
                  <a:srgbClr val="000000"/>
                </a:solidFill>
                <a:effectLst/>
                <a:latin typeface="Roboto" panose="02000000000000000000" pitchFamily="2" charset="0"/>
                <a:ea typeface="Calibri" panose="020F0502020204030204" pitchFamily="34" charset="0"/>
                <a:cs typeface="Arial" panose="020B0604020202020204" pitchFamily="34" charset="0"/>
              </a:rPr>
              <a:t>Proposing changes to improve the tools that help assess peoples’ needs and make decisions about what support they receive</a:t>
            </a:r>
            <a:endParaRPr lang="en-NZ" sz="40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10000"/>
              </a:lnSpc>
              <a:spcAft>
                <a:spcPts val="600"/>
              </a:spcAft>
            </a:pPr>
            <a:endParaRPr lang="en-NZ" sz="4000" kern="100" dirty="0">
              <a:effectLst/>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914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D959B-62AA-52A8-7382-C2F999AD84ED}"/>
              </a:ext>
            </a:extLst>
          </p:cNvPr>
          <p:cNvSpPr>
            <a:spLocks noGrp="1"/>
          </p:cNvSpPr>
          <p:nvPr>
            <p:ph type="title"/>
          </p:nvPr>
        </p:nvSpPr>
        <p:spPr>
          <a:prstGeom prst="rect">
            <a:avLst/>
          </a:prstGeom>
        </p:spPr>
        <p:txBody>
          <a:bodyPr/>
          <a:lstStyle/>
          <a:p>
            <a:r>
              <a:rPr lang="en-NZ" sz="3500"/>
              <a:t>Proposal: Improving how the assessment tool reflects the diversity of disability</a:t>
            </a:r>
          </a:p>
        </p:txBody>
      </p:sp>
      <p:sp>
        <p:nvSpPr>
          <p:cNvPr id="6" name="Content Placeholder 5">
            <a:extLst>
              <a:ext uri="{FF2B5EF4-FFF2-40B4-BE49-F238E27FC236}">
                <a16:creationId xmlns:a16="http://schemas.microsoft.com/office/drawing/2014/main" id="{A5F50A1A-4572-EB01-A161-F69D70789FFB}"/>
              </a:ext>
            </a:extLst>
          </p:cNvPr>
          <p:cNvSpPr>
            <a:spLocks noGrp="1"/>
          </p:cNvSpPr>
          <p:nvPr>
            <p:ph idx="1"/>
          </p:nvPr>
        </p:nvSpPr>
        <p:spPr>
          <a:xfrm>
            <a:off x="347696" y="1893121"/>
            <a:ext cx="11617291" cy="4175745"/>
          </a:xfrm>
          <a:prstGeom prst="rect">
            <a:avLst/>
          </a:prstGeom>
        </p:spPr>
        <p:txBody>
          <a:bodyPr/>
          <a:lstStyle/>
          <a:p>
            <a:pPr marL="0" indent="0">
              <a:buNone/>
            </a:pPr>
            <a:r>
              <a:rPr lang="en-NZ" kern="100" dirty="0">
                <a:solidFill>
                  <a:srgbClr val="000000"/>
                </a:solidFill>
                <a:latin typeface="Roboto" panose="02000000000000000000" pitchFamily="2" charset="0"/>
                <a:ea typeface="Calibri" panose="020F0502020204030204" pitchFamily="34" charset="0"/>
                <a:cs typeface="Arial" panose="020B0604020202020204" pitchFamily="34" charset="0"/>
              </a:rPr>
              <a:t>M</a:t>
            </a:r>
            <a:r>
              <a:rPr lang="en-NZ" b="0" kern="100" dirty="0">
                <a:solidFill>
                  <a:srgbClr val="000000"/>
                </a:solidFill>
                <a:effectLst/>
                <a:latin typeface="Roboto" panose="02000000000000000000" pitchFamily="2" charset="0"/>
                <a:ea typeface="Calibri" panose="020F0502020204030204" pitchFamily="34" charset="0"/>
                <a:cs typeface="Arial" panose="020B0604020202020204" pitchFamily="34" charset="0"/>
              </a:rPr>
              <a:t>ake sure assessors understand disabled people’s specific situations and ensure that the funding and support each disabled person receives is fair and consistent.</a:t>
            </a:r>
            <a:br>
              <a:rPr lang="en-NZ" sz="1800" kern="100" dirty="0">
                <a:solidFill>
                  <a:srgbClr val="000000"/>
                </a:solidFill>
                <a:effectLst/>
                <a:latin typeface="Roboto" panose="02000000000000000000" pitchFamily="2" charset="0"/>
                <a:ea typeface="Calibri" panose="020F0502020204030204" pitchFamily="34" charset="0"/>
                <a:cs typeface="Arial" panose="020B0604020202020204" pitchFamily="34" charset="0"/>
              </a:rPr>
            </a:br>
            <a:endParaRPr lang="en-NZ" sz="1700" dirty="0">
              <a:highlight>
                <a:srgbClr val="FFFF00"/>
              </a:highlight>
              <a:latin typeface="+mj-lt"/>
            </a:endParaRPr>
          </a:p>
        </p:txBody>
      </p:sp>
      <p:sp>
        <p:nvSpPr>
          <p:cNvPr id="2" name="Rectangle: Rounded Corners 1">
            <a:extLst>
              <a:ext uri="{FF2B5EF4-FFF2-40B4-BE49-F238E27FC236}">
                <a16:creationId xmlns:a16="http://schemas.microsoft.com/office/drawing/2014/main" id="{BBDCBCFE-403B-B960-A9D5-72463431622C}"/>
              </a:ext>
            </a:extLst>
          </p:cNvPr>
          <p:cNvSpPr/>
          <p:nvPr/>
        </p:nvSpPr>
        <p:spPr>
          <a:xfrm>
            <a:off x="347696" y="3811712"/>
            <a:ext cx="11496608" cy="171578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spcAft>
                <a:spcPts val="600"/>
              </a:spcAft>
              <a:tabLst>
                <a:tab pos="288290" algn="l"/>
              </a:tabLst>
            </a:pPr>
            <a:r>
              <a:rPr lang="en-NZ" sz="2400" b="1" kern="100">
                <a:solidFill>
                  <a:srgbClr val="000000"/>
                </a:solidFill>
                <a:effectLst/>
                <a:latin typeface="Roboto" panose="02000000000000000000" pitchFamily="2" charset="0"/>
                <a:ea typeface="Calibri" panose="020F0502020204030204" pitchFamily="34" charset="0"/>
                <a:cs typeface="Arial" panose="020B0604020202020204" pitchFamily="34" charset="0"/>
              </a:rPr>
              <a:t>Question</a:t>
            </a:r>
            <a:endParaRPr lang="en-NZ" sz="2400" b="1" kern="100">
              <a:solidFill>
                <a:srgbClr val="000000"/>
              </a:solidFill>
              <a:latin typeface="Roboto" panose="02000000000000000000" pitchFamily="2" charset="0"/>
              <a:ea typeface="Calibri" panose="020F0502020204030204" pitchFamily="34" charset="0"/>
              <a:cs typeface="Arial" panose="020B0604020202020204" pitchFamily="34" charset="0"/>
            </a:endParaRPr>
          </a:p>
          <a:p>
            <a:pPr>
              <a:lnSpc>
                <a:spcPct val="120000"/>
              </a:lnSpc>
              <a:spcAft>
                <a:spcPts val="600"/>
              </a:spcAft>
              <a:tabLst>
                <a:tab pos="288290" algn="l"/>
              </a:tabLst>
            </a:pPr>
            <a:r>
              <a:rPr lang="en-US" sz="2400" kern="1400">
                <a:latin typeface="Roboto" panose="02000000000000000000" pitchFamily="2" charset="0"/>
                <a:cs typeface="Arial" panose="020B0604020202020204" pitchFamily="34" charset="0"/>
              </a:rPr>
              <a:t>What information does an assessor need to gather about a disabled person’s circumstances to help identify the support they need?</a:t>
            </a:r>
            <a:endParaRPr lang="en-NZ" sz="2400" kern="1400">
              <a:latin typeface="Roboto" panose="02000000000000000000" pitchFamily="2" charset="0"/>
              <a:cs typeface="Arial" panose="020B0604020202020204" pitchFamily="34" charset="0"/>
            </a:endParaRPr>
          </a:p>
          <a:p>
            <a:pPr marL="0" indent="0" algn="ctr">
              <a:lnSpc>
                <a:spcPct val="120000"/>
              </a:lnSpc>
              <a:spcAft>
                <a:spcPts val="600"/>
              </a:spcAft>
              <a:buNone/>
              <a:tabLst>
                <a:tab pos="288290" algn="l"/>
              </a:tabLst>
            </a:pPr>
            <a:endParaRPr lang="en-NZ" sz="2000" kern="1400">
              <a:latin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48277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D959B-62AA-52A8-7382-C2F999AD84ED}"/>
              </a:ext>
            </a:extLst>
          </p:cNvPr>
          <p:cNvSpPr>
            <a:spLocks noGrp="1"/>
          </p:cNvSpPr>
          <p:nvPr>
            <p:ph type="title"/>
          </p:nvPr>
        </p:nvSpPr>
        <p:spPr>
          <a:prstGeom prst="rect">
            <a:avLst/>
          </a:prstGeom>
        </p:spPr>
        <p:txBody>
          <a:bodyPr lIns="91440" tIns="45720" rIns="91440" bIns="45720" anchor="t"/>
          <a:lstStyle/>
          <a:p>
            <a:r>
              <a:rPr lang="en-NZ" sz="3500">
                <a:ea typeface="Verdana"/>
              </a:rPr>
              <a:t>Proposal: </a:t>
            </a:r>
            <a:r>
              <a:rPr lang="en-NZ" sz="3600">
                <a:effectLst/>
                <a:latin typeface="Roboto" panose="02000000000000000000" pitchFamily="2" charset="0"/>
                <a:ea typeface="Calibri" panose="020F0502020204030204" pitchFamily="34" charset="0"/>
                <a:cs typeface="Arial" panose="020B0604020202020204" pitchFamily="34" charset="0"/>
              </a:rPr>
              <a:t>Understanding the needs of family, whānau and carers of </a:t>
            </a:r>
            <a:r>
              <a:rPr lang="en-NZ" sz="3600">
                <a:latin typeface="Roboto" panose="02000000000000000000" pitchFamily="2" charset="0"/>
                <a:ea typeface="Calibri" panose="020F0502020204030204" pitchFamily="34" charset="0"/>
                <a:cs typeface="Arial" panose="020B0604020202020204" pitchFamily="34" charset="0"/>
              </a:rPr>
              <a:t>disabled people</a:t>
            </a:r>
            <a:endParaRPr lang="en-NZ" sz="3500"/>
          </a:p>
        </p:txBody>
      </p:sp>
      <p:sp>
        <p:nvSpPr>
          <p:cNvPr id="6" name="Content Placeholder 5">
            <a:extLst>
              <a:ext uri="{FF2B5EF4-FFF2-40B4-BE49-F238E27FC236}">
                <a16:creationId xmlns:a16="http://schemas.microsoft.com/office/drawing/2014/main" id="{A5F50A1A-4572-EB01-A161-F69D70789FFB}"/>
              </a:ext>
            </a:extLst>
          </p:cNvPr>
          <p:cNvSpPr>
            <a:spLocks noGrp="1"/>
          </p:cNvSpPr>
          <p:nvPr>
            <p:ph idx="1"/>
          </p:nvPr>
        </p:nvSpPr>
        <p:spPr>
          <a:xfrm>
            <a:off x="347696" y="1913669"/>
            <a:ext cx="11617291" cy="4175745"/>
          </a:xfrm>
          <a:prstGeom prst="rect">
            <a:avLst/>
          </a:prstGeom>
        </p:spPr>
        <p:txBody>
          <a:bodyPr lIns="91440" tIns="45720" rIns="91440" bIns="45720" anchor="t"/>
          <a:lstStyle/>
          <a:p>
            <a:pPr marL="0" indent="0">
              <a:buNone/>
            </a:pPr>
            <a:r>
              <a:rPr lang="en-NZ" b="0" kern="100" dirty="0">
                <a:solidFill>
                  <a:srgbClr val="000000"/>
                </a:solidFill>
                <a:effectLst/>
                <a:latin typeface="Roboto"/>
                <a:ea typeface="Calibri"/>
                <a:cs typeface="Arial"/>
              </a:rPr>
              <a:t>Should the needs of the family, whanāu and carers of disabled people be specifically considered?</a:t>
            </a:r>
            <a:br>
              <a:rPr lang="en-NZ" sz="1800" kern="100" dirty="0">
                <a:effectLst/>
                <a:latin typeface="Roboto" panose="02000000000000000000" pitchFamily="2" charset="0"/>
                <a:ea typeface="Calibri" panose="020F0502020204030204" pitchFamily="34" charset="0"/>
                <a:cs typeface="Arial" panose="020B0604020202020204" pitchFamily="34" charset="0"/>
              </a:rPr>
            </a:br>
            <a:endParaRPr lang="en-NZ" sz="1700" dirty="0">
              <a:highlight>
                <a:srgbClr val="FFFF00"/>
              </a:highlight>
              <a:latin typeface="+mj-lt"/>
            </a:endParaRPr>
          </a:p>
        </p:txBody>
      </p:sp>
      <p:sp>
        <p:nvSpPr>
          <p:cNvPr id="2" name="Rectangle: Rounded Corners 1">
            <a:extLst>
              <a:ext uri="{FF2B5EF4-FFF2-40B4-BE49-F238E27FC236}">
                <a16:creationId xmlns:a16="http://schemas.microsoft.com/office/drawing/2014/main" id="{BBDCBCFE-403B-B960-A9D5-72463431622C}"/>
              </a:ext>
            </a:extLst>
          </p:cNvPr>
          <p:cNvSpPr/>
          <p:nvPr/>
        </p:nvSpPr>
        <p:spPr>
          <a:xfrm>
            <a:off x="347696" y="3412522"/>
            <a:ext cx="11496608" cy="1826927"/>
          </a:xfrm>
          <a:prstGeom prst="roundRect">
            <a:avLst/>
          </a:prstGeom>
          <a:ln w="19050"/>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0" indent="0">
              <a:lnSpc>
                <a:spcPct val="120000"/>
              </a:lnSpc>
              <a:spcAft>
                <a:spcPts val="600"/>
              </a:spcAft>
              <a:buNone/>
            </a:pPr>
            <a:r>
              <a:rPr lang="en-NZ" sz="2400" b="1" kern="100">
                <a:solidFill>
                  <a:srgbClr val="000000"/>
                </a:solidFill>
                <a:effectLst/>
                <a:latin typeface="Roboto" panose="02000000000000000000" pitchFamily="2" charset="0"/>
                <a:ea typeface="Calibri" panose="020F0502020204030204" pitchFamily="34" charset="0"/>
                <a:cs typeface="Arial" panose="020B0604020202020204" pitchFamily="34" charset="0"/>
              </a:rPr>
              <a:t>Question</a:t>
            </a:r>
          </a:p>
          <a:p>
            <a:pPr marL="0" indent="0">
              <a:lnSpc>
                <a:spcPct val="120000"/>
              </a:lnSpc>
              <a:spcAft>
                <a:spcPts val="1200"/>
              </a:spcAft>
              <a:buNone/>
            </a:pPr>
            <a:r>
              <a:rPr lang="en-US" sz="2400" kern="1400">
                <a:effectLst/>
                <a:latin typeface="Roboto" panose="02000000000000000000" pitchFamily="2" charset="0"/>
                <a:ea typeface="Times New Roman" panose="02020603050405020304" pitchFamily="18" charset="0"/>
                <a:cs typeface="Arial" panose="020B0604020202020204" pitchFamily="34" charset="0"/>
              </a:rPr>
              <a:t>How do you feel about the needs of carers being specifically assessed alongside those of the disabled person? </a:t>
            </a:r>
            <a:endParaRPr lang="en-NZ" sz="2000" kern="1400">
              <a:latin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17477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5DFFAE-D337-9BF1-C695-FF9D75664BF4}"/>
              </a:ext>
            </a:extLst>
          </p:cNvPr>
          <p:cNvSpPr>
            <a:spLocks noGrp="1"/>
          </p:cNvSpPr>
          <p:nvPr>
            <p:ph type="title"/>
          </p:nvPr>
        </p:nvSpPr>
        <p:spPr>
          <a:xfrm>
            <a:off x="406882" y="2821397"/>
            <a:ext cx="6006570" cy="3268132"/>
          </a:xfrm>
        </p:spPr>
        <p:txBody>
          <a:bodyPr/>
          <a:lstStyle/>
          <a:p>
            <a:r>
              <a:rPr lang="en-NZ"/>
              <a:t>Break: 15 minutes</a:t>
            </a:r>
            <a:br>
              <a:rPr lang="en-NZ"/>
            </a:br>
            <a:br>
              <a:rPr lang="en-NZ"/>
            </a:br>
            <a:endParaRPr lang="en-NZ"/>
          </a:p>
        </p:txBody>
      </p:sp>
    </p:spTree>
    <p:extLst>
      <p:ext uri="{BB962C8B-B14F-4D97-AF65-F5344CB8AC3E}">
        <p14:creationId xmlns:p14="http://schemas.microsoft.com/office/powerpoint/2010/main" val="195246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D7434FD-D72D-3D7E-FED3-9D1FF449E2FB}"/>
              </a:ext>
            </a:extLst>
          </p:cNvPr>
          <p:cNvSpPr txBox="1">
            <a:spLocks/>
          </p:cNvSpPr>
          <p:nvPr/>
        </p:nvSpPr>
        <p:spPr>
          <a:xfrm>
            <a:off x="386332" y="1156984"/>
            <a:ext cx="8788489" cy="3268132"/>
          </a:xfrm>
          <a:prstGeom prst="rect">
            <a:avLst/>
          </a:prstGeom>
        </p:spPr>
        <p:txBody>
          <a:bodyPr/>
          <a:lstStyle>
            <a:lvl1pPr algn="l" defTabSz="914400" rtl="0" eaLnBrk="1" latinLnBrk="0" hangingPunct="1">
              <a:spcBef>
                <a:spcPct val="0"/>
              </a:spcBef>
              <a:buNone/>
              <a:tabLst>
                <a:tab pos="3405188" algn="l"/>
              </a:tabLst>
              <a:defRPr sz="5400" b="1" i="0" kern="120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NZ" b="0"/>
              <a:t>Topic 2</a:t>
            </a:r>
            <a:endParaRPr lang="en-NZ" sz="4400" b="0"/>
          </a:p>
          <a:p>
            <a:r>
              <a:rPr lang="en-NZ" sz="2800" b="0"/>
              <a:t> </a:t>
            </a:r>
            <a:endParaRPr lang="en-NZ" sz="2800"/>
          </a:p>
          <a:p>
            <a:pPr marL="571500" indent="-571500">
              <a:spcAft>
                <a:spcPts val="1200"/>
              </a:spcAft>
              <a:buFont typeface="Arial" panose="020B0604020202020204" pitchFamily="34" charset="0"/>
              <a:buChar char="•"/>
            </a:pPr>
            <a:r>
              <a:rPr lang="en-NZ" sz="4400"/>
              <a:t>Criteria to access flexible funding</a:t>
            </a:r>
          </a:p>
          <a:p>
            <a:pPr marL="571500" indent="-571500">
              <a:spcAft>
                <a:spcPts val="1200"/>
              </a:spcAft>
              <a:buFont typeface="Arial" panose="020B0604020202020204" pitchFamily="34" charset="0"/>
              <a:buChar char="•"/>
            </a:pPr>
            <a:r>
              <a:rPr lang="en-NZ" sz="4400"/>
              <a:t>Changes to how flexible funding can be used</a:t>
            </a:r>
          </a:p>
        </p:txBody>
      </p:sp>
    </p:spTree>
    <p:extLst>
      <p:ext uri="{BB962C8B-B14F-4D97-AF65-F5344CB8AC3E}">
        <p14:creationId xmlns:p14="http://schemas.microsoft.com/office/powerpoint/2010/main" val="164681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3481766-316A-9E74-8362-3D9D8346C2A3}"/>
              </a:ext>
            </a:extLst>
          </p:cNvPr>
          <p:cNvSpPr txBox="1">
            <a:spLocks/>
          </p:cNvSpPr>
          <p:nvPr/>
        </p:nvSpPr>
        <p:spPr>
          <a:xfrm>
            <a:off x="372105" y="873223"/>
            <a:ext cx="11602181" cy="41318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9138" indent="-719138">
              <a:lnSpc>
                <a:spcPct val="110000"/>
              </a:lnSpc>
              <a:spcBef>
                <a:spcPts val="1200"/>
              </a:spcBef>
              <a:spcAft>
                <a:spcPts val="600"/>
              </a:spcAft>
            </a:pPr>
            <a:r>
              <a:rPr lang="en-NZ" sz="4000" kern="100" dirty="0">
                <a:solidFill>
                  <a:srgbClr val="000000"/>
                </a:solidFill>
                <a:effectLst/>
                <a:latin typeface="Roboto" panose="02000000000000000000" pitchFamily="2" charset="0"/>
                <a:ea typeface="Calibri" panose="020F0502020204030204" pitchFamily="34" charset="0"/>
                <a:cs typeface="Arial" panose="020B0604020202020204" pitchFamily="34" charset="0"/>
              </a:rPr>
              <a:t>Make sure </a:t>
            </a:r>
            <a:r>
              <a:rPr lang="en-NZ" sz="4000" kern="100" dirty="0">
                <a:solidFill>
                  <a:srgbClr val="000000"/>
                </a:solidFill>
                <a:latin typeface="Roboto" panose="02000000000000000000" pitchFamily="2" charset="0"/>
                <a:ea typeface="Calibri" panose="020F0502020204030204" pitchFamily="34" charset="0"/>
                <a:cs typeface="Arial" panose="020B0604020202020204" pitchFamily="34" charset="0"/>
              </a:rPr>
              <a:t>disabled people and their carers can continue to use flexible funding to make their own decisions about the support they need.</a:t>
            </a:r>
          </a:p>
          <a:p>
            <a:pPr marL="719138" indent="-719138">
              <a:lnSpc>
                <a:spcPct val="110000"/>
              </a:lnSpc>
              <a:spcBef>
                <a:spcPts val="1200"/>
              </a:spcBef>
              <a:spcAft>
                <a:spcPts val="600"/>
              </a:spcAft>
            </a:pPr>
            <a:r>
              <a:rPr lang="en-NZ" sz="4000" kern="100" dirty="0">
                <a:solidFill>
                  <a:srgbClr val="000000"/>
                </a:solidFill>
                <a:effectLst/>
                <a:latin typeface="Roboto" panose="02000000000000000000" pitchFamily="2" charset="0"/>
                <a:ea typeface="Calibri" panose="020F0502020204030204" pitchFamily="34" charset="0"/>
                <a:cs typeface="Arial" panose="020B0604020202020204" pitchFamily="34" charset="0"/>
              </a:rPr>
              <a:t>The </a:t>
            </a:r>
            <a:r>
              <a:rPr lang="en-NZ" sz="4000" kern="100" dirty="0">
                <a:solidFill>
                  <a:srgbClr val="000000"/>
                </a:solidFill>
                <a:latin typeface="Roboto" panose="02000000000000000000" pitchFamily="2" charset="0"/>
                <a:ea typeface="Calibri" panose="020F0502020204030204" pitchFamily="34" charset="0"/>
                <a:cs typeface="Arial" panose="020B0604020202020204" pitchFamily="34" charset="0"/>
              </a:rPr>
              <a:t>flexible funding system needs to be fair, easy to understand, and used to support intended outcomes</a:t>
            </a:r>
            <a:endParaRPr lang="en-NZ" sz="4000" kern="100" dirty="0">
              <a:solidFill>
                <a:srgbClr val="000000"/>
              </a:solidFill>
              <a:effectLst/>
              <a:latin typeface="Roboto" panose="02000000000000000000" pitchFamily="2" charset="0"/>
              <a:ea typeface="Calibri" panose="020F0502020204030204" pitchFamily="34" charset="0"/>
              <a:cs typeface="Arial" panose="020B0604020202020204" pitchFamily="34" charset="0"/>
            </a:endParaRPr>
          </a:p>
          <a:p>
            <a:pPr>
              <a:lnSpc>
                <a:spcPct val="110000"/>
              </a:lnSpc>
              <a:spcAft>
                <a:spcPts val="600"/>
              </a:spcAft>
            </a:pPr>
            <a:endParaRPr lang="en-NZ" sz="4000" kern="100" dirty="0">
              <a:effectLst/>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3878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D959B-62AA-52A8-7382-C2F999AD84ED}"/>
              </a:ext>
            </a:extLst>
          </p:cNvPr>
          <p:cNvSpPr>
            <a:spLocks noGrp="1"/>
          </p:cNvSpPr>
          <p:nvPr>
            <p:ph type="title"/>
          </p:nvPr>
        </p:nvSpPr>
        <p:spPr>
          <a:prstGeom prst="rect">
            <a:avLst/>
          </a:prstGeom>
        </p:spPr>
        <p:txBody>
          <a:bodyPr lIns="91440" tIns="45720" rIns="91440" bIns="45720" anchor="t"/>
          <a:lstStyle/>
          <a:p>
            <a:r>
              <a:rPr lang="en-NZ" sz="3500">
                <a:ea typeface="Verdana"/>
              </a:rPr>
              <a:t>Proposal: </a:t>
            </a:r>
            <a:r>
              <a:rPr lang="en-NZ" sz="3600">
                <a:effectLst/>
                <a:latin typeface="Roboto" panose="02000000000000000000" pitchFamily="2" charset="0"/>
                <a:ea typeface="Calibri" panose="020F0502020204030204" pitchFamily="34" charset="0"/>
                <a:cs typeface="Arial" panose="020B0604020202020204" pitchFamily="34" charset="0"/>
              </a:rPr>
              <a:t>Introducing criteria to access flexible funding</a:t>
            </a:r>
            <a:endParaRPr lang="en-NZ" sz="3500"/>
          </a:p>
        </p:txBody>
      </p:sp>
      <p:sp>
        <p:nvSpPr>
          <p:cNvPr id="6" name="Content Placeholder 5">
            <a:extLst>
              <a:ext uri="{FF2B5EF4-FFF2-40B4-BE49-F238E27FC236}">
                <a16:creationId xmlns:a16="http://schemas.microsoft.com/office/drawing/2014/main" id="{A5F50A1A-4572-EB01-A161-F69D70789FFB}"/>
              </a:ext>
            </a:extLst>
          </p:cNvPr>
          <p:cNvSpPr>
            <a:spLocks noGrp="1"/>
          </p:cNvSpPr>
          <p:nvPr>
            <p:ph idx="1"/>
          </p:nvPr>
        </p:nvSpPr>
        <p:spPr>
          <a:xfrm>
            <a:off x="347696" y="1913669"/>
            <a:ext cx="11617291" cy="4175745"/>
          </a:xfrm>
          <a:prstGeom prst="rect">
            <a:avLst/>
          </a:prstGeom>
        </p:spPr>
        <p:txBody>
          <a:bodyPr lIns="91440" tIns="45720" rIns="91440" bIns="45720" anchor="t"/>
          <a:lstStyle/>
          <a:p>
            <a:pPr marL="0" indent="0">
              <a:buNone/>
            </a:pPr>
            <a:r>
              <a:rPr lang="en-NZ" sz="32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Clearer rules are needed to access flexible funding.</a:t>
            </a:r>
            <a:br>
              <a:rPr lang="en-NZ" sz="1800" kern="100" dirty="0">
                <a:effectLst/>
                <a:latin typeface="Roboto" panose="02000000000000000000" pitchFamily="2" charset="0"/>
                <a:ea typeface="Calibri" panose="020F0502020204030204" pitchFamily="34" charset="0"/>
                <a:cs typeface="Arial" panose="020B0604020202020204" pitchFamily="34" charset="0"/>
              </a:rPr>
            </a:br>
            <a:endParaRPr lang="en-NZ" sz="1700" dirty="0">
              <a:highlight>
                <a:srgbClr val="FFFF00"/>
              </a:highlight>
              <a:latin typeface="+mj-lt"/>
            </a:endParaRPr>
          </a:p>
        </p:txBody>
      </p:sp>
      <p:sp>
        <p:nvSpPr>
          <p:cNvPr id="2" name="Rectangle: Rounded Corners 1">
            <a:extLst>
              <a:ext uri="{FF2B5EF4-FFF2-40B4-BE49-F238E27FC236}">
                <a16:creationId xmlns:a16="http://schemas.microsoft.com/office/drawing/2014/main" id="{BBDCBCFE-403B-B960-A9D5-72463431622C}"/>
              </a:ext>
            </a:extLst>
          </p:cNvPr>
          <p:cNvSpPr/>
          <p:nvPr/>
        </p:nvSpPr>
        <p:spPr>
          <a:xfrm>
            <a:off x="347696" y="3429000"/>
            <a:ext cx="11496608" cy="1397000"/>
          </a:xfrm>
          <a:prstGeom prst="roundRect">
            <a:avLst/>
          </a:prstGeom>
          <a:ln w="19050"/>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0" indent="0">
              <a:lnSpc>
                <a:spcPct val="120000"/>
              </a:lnSpc>
              <a:spcAft>
                <a:spcPts val="600"/>
              </a:spcAft>
              <a:buNone/>
            </a:pPr>
            <a:r>
              <a:rPr lang="en-NZ" sz="2400" b="1" kern="100">
                <a:solidFill>
                  <a:srgbClr val="000000"/>
                </a:solidFill>
                <a:effectLst/>
                <a:latin typeface="Roboto" panose="02000000000000000000" pitchFamily="2" charset="0"/>
                <a:ea typeface="Calibri" panose="020F0502020204030204" pitchFamily="34" charset="0"/>
                <a:cs typeface="Arial" panose="020B0604020202020204" pitchFamily="34" charset="0"/>
              </a:rPr>
              <a:t>Question</a:t>
            </a:r>
          </a:p>
          <a:p>
            <a:pPr marL="0" indent="0">
              <a:lnSpc>
                <a:spcPct val="120000"/>
              </a:lnSpc>
              <a:spcAft>
                <a:spcPts val="600"/>
              </a:spcAft>
              <a:buNone/>
            </a:pPr>
            <a:r>
              <a:rPr lang="en-NZ" sz="2400" kern="100">
                <a:solidFill>
                  <a:srgbClr val="000000"/>
                </a:solidFill>
                <a:effectLst/>
                <a:latin typeface="Roboto" panose="02000000000000000000" pitchFamily="2" charset="0"/>
                <a:ea typeface="Calibri" panose="020F0502020204030204" pitchFamily="34" charset="0"/>
                <a:cs typeface="Arial" panose="020B0604020202020204" pitchFamily="34" charset="0"/>
              </a:rPr>
              <a:t>How do you feel about the introduction of cr</a:t>
            </a:r>
            <a:r>
              <a:rPr lang="en-NZ" sz="2400" kern="100">
                <a:solidFill>
                  <a:srgbClr val="000000"/>
                </a:solidFill>
                <a:latin typeface="Roboto" panose="02000000000000000000" pitchFamily="2" charset="0"/>
                <a:ea typeface="Calibri" panose="020F0502020204030204" pitchFamily="34" charset="0"/>
                <a:cs typeface="Arial" panose="020B0604020202020204" pitchFamily="34" charset="0"/>
              </a:rPr>
              <a:t>iteria for receiving flexible funding?</a:t>
            </a:r>
            <a:endParaRPr lang="en-NZ" sz="2400" kern="100">
              <a:solidFill>
                <a:srgbClr val="000000"/>
              </a:solidFill>
              <a:effectLst/>
              <a:latin typeface="Roboto" panose="020000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2261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D959B-62AA-52A8-7382-C2F999AD84ED}"/>
              </a:ext>
            </a:extLst>
          </p:cNvPr>
          <p:cNvSpPr>
            <a:spLocks noGrp="1"/>
          </p:cNvSpPr>
          <p:nvPr>
            <p:ph type="title"/>
          </p:nvPr>
        </p:nvSpPr>
        <p:spPr>
          <a:prstGeom prst="rect">
            <a:avLst/>
          </a:prstGeom>
        </p:spPr>
        <p:txBody>
          <a:bodyPr lIns="91440" tIns="45720" rIns="91440" bIns="45720" anchor="t"/>
          <a:lstStyle/>
          <a:p>
            <a:r>
              <a:rPr lang="en-NZ" sz="3500">
                <a:ea typeface="Verdana"/>
              </a:rPr>
              <a:t>Proposal: </a:t>
            </a:r>
            <a:r>
              <a:rPr lang="en-NZ" sz="3600">
                <a:effectLst/>
                <a:latin typeface="Roboto" panose="02000000000000000000" pitchFamily="2" charset="0"/>
                <a:ea typeface="Calibri" panose="020F0502020204030204" pitchFamily="34" charset="0"/>
                <a:cs typeface="Arial" panose="020B0604020202020204" pitchFamily="34" charset="0"/>
              </a:rPr>
              <a:t>Changing how flexible funding can be used</a:t>
            </a:r>
            <a:endParaRPr lang="en-NZ" sz="3500"/>
          </a:p>
        </p:txBody>
      </p:sp>
      <p:sp>
        <p:nvSpPr>
          <p:cNvPr id="6" name="Content Placeholder 5">
            <a:extLst>
              <a:ext uri="{FF2B5EF4-FFF2-40B4-BE49-F238E27FC236}">
                <a16:creationId xmlns:a16="http://schemas.microsoft.com/office/drawing/2014/main" id="{A5F50A1A-4572-EB01-A161-F69D70789FFB}"/>
              </a:ext>
            </a:extLst>
          </p:cNvPr>
          <p:cNvSpPr>
            <a:spLocks noGrp="1"/>
          </p:cNvSpPr>
          <p:nvPr>
            <p:ph idx="1"/>
          </p:nvPr>
        </p:nvSpPr>
        <p:spPr>
          <a:xfrm>
            <a:off x="347695" y="1341127"/>
            <a:ext cx="11617291" cy="4175745"/>
          </a:xfrm>
          <a:prstGeom prst="rect">
            <a:avLst/>
          </a:prstGeom>
        </p:spPr>
        <p:txBody>
          <a:bodyPr lIns="91440" tIns="45720" rIns="91440" bIns="45720" anchor="t"/>
          <a:lstStyle/>
          <a:p>
            <a:pPr marL="0" indent="0">
              <a:buNone/>
            </a:pPr>
            <a:r>
              <a:rPr lang="en-NZ" sz="32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It should be clearer how flexible funding should be used. We think there are two ways of doing this.</a:t>
            </a:r>
          </a:p>
          <a:p>
            <a:pPr marL="0" indent="0">
              <a:buNone/>
            </a:pPr>
            <a:br>
              <a:rPr lang="en-NZ" sz="1800" kern="100" dirty="0">
                <a:effectLst/>
                <a:latin typeface="Roboto" panose="02000000000000000000" pitchFamily="2" charset="0"/>
                <a:ea typeface="Calibri" panose="020F0502020204030204" pitchFamily="34" charset="0"/>
                <a:cs typeface="Arial" panose="020B0604020202020204" pitchFamily="34" charset="0"/>
              </a:rPr>
            </a:br>
            <a:endParaRPr lang="en-NZ" sz="1700" dirty="0">
              <a:highlight>
                <a:srgbClr val="FFFF00"/>
              </a:highlight>
              <a:latin typeface="+mj-lt"/>
            </a:endParaRPr>
          </a:p>
        </p:txBody>
      </p:sp>
      <p:sp>
        <p:nvSpPr>
          <p:cNvPr id="2" name="Rectangle: Rounded Corners 1">
            <a:extLst>
              <a:ext uri="{FF2B5EF4-FFF2-40B4-BE49-F238E27FC236}">
                <a16:creationId xmlns:a16="http://schemas.microsoft.com/office/drawing/2014/main" id="{BBDCBCFE-403B-B960-A9D5-72463431622C}"/>
              </a:ext>
            </a:extLst>
          </p:cNvPr>
          <p:cNvSpPr/>
          <p:nvPr/>
        </p:nvSpPr>
        <p:spPr>
          <a:xfrm>
            <a:off x="347697" y="4706400"/>
            <a:ext cx="11496608" cy="1032552"/>
          </a:xfrm>
          <a:prstGeom prst="roundRect">
            <a:avLst/>
          </a:prstGeom>
          <a:ln w="19050"/>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0" indent="0">
              <a:lnSpc>
                <a:spcPct val="120000"/>
              </a:lnSpc>
              <a:spcAft>
                <a:spcPts val="600"/>
              </a:spcAft>
              <a:buNone/>
            </a:pPr>
            <a:r>
              <a:rPr lang="en-NZ" sz="2400" b="1" kern="100">
                <a:solidFill>
                  <a:srgbClr val="000000"/>
                </a:solidFill>
                <a:latin typeface="Roboto" panose="02000000000000000000" pitchFamily="2" charset="0"/>
                <a:ea typeface="Calibri" panose="020F0502020204030204" pitchFamily="34" charset="0"/>
                <a:cs typeface="Arial" panose="020B0604020202020204" pitchFamily="34" charset="0"/>
              </a:rPr>
              <a:t>Question:</a:t>
            </a:r>
          </a:p>
          <a:p>
            <a:pPr marL="0" indent="0">
              <a:lnSpc>
                <a:spcPct val="120000"/>
              </a:lnSpc>
              <a:spcAft>
                <a:spcPts val="600"/>
              </a:spcAft>
              <a:buNone/>
            </a:pPr>
            <a:r>
              <a:rPr lang="en-NZ" sz="2400" kern="100">
                <a:solidFill>
                  <a:srgbClr val="000000"/>
                </a:solidFill>
                <a:effectLst/>
                <a:latin typeface="Roboto" panose="02000000000000000000" pitchFamily="2" charset="0"/>
                <a:ea typeface="Calibri" panose="020F0502020204030204" pitchFamily="34" charset="0"/>
                <a:cs typeface="Arial" panose="020B0604020202020204" pitchFamily="34" charset="0"/>
              </a:rPr>
              <a:t>Which approach do you prefer? Why?</a:t>
            </a:r>
            <a:endParaRPr lang="en-NZ" sz="2400" kern="1400">
              <a:ea typeface="Roboto"/>
              <a:cs typeface="Arial"/>
            </a:endParaRPr>
          </a:p>
          <a:p>
            <a:pPr marL="0" indent="0" algn="ctr">
              <a:lnSpc>
                <a:spcPct val="120000"/>
              </a:lnSpc>
              <a:spcAft>
                <a:spcPts val="600"/>
              </a:spcAft>
              <a:buNone/>
              <a:tabLst>
                <a:tab pos="288290" algn="l"/>
              </a:tabLst>
            </a:pPr>
            <a:endParaRPr lang="en-NZ" sz="2000" kern="1400">
              <a:latin typeface="Roboto" panose="02000000000000000000" pitchFamily="2" charset="0"/>
              <a:cs typeface="Arial" panose="020B0604020202020204" pitchFamily="34" charset="0"/>
            </a:endParaRPr>
          </a:p>
        </p:txBody>
      </p:sp>
      <p:graphicFrame>
        <p:nvGraphicFramePr>
          <p:cNvPr id="3" name="Content Placeholder 3">
            <a:extLst>
              <a:ext uri="{FF2B5EF4-FFF2-40B4-BE49-F238E27FC236}">
                <a16:creationId xmlns:a16="http://schemas.microsoft.com/office/drawing/2014/main" id="{278482E7-FC0C-C951-2581-C94D9B0034B8}"/>
              </a:ext>
            </a:extLst>
          </p:cNvPr>
          <p:cNvGraphicFramePr>
            <a:graphicFrameLocks/>
          </p:cNvGraphicFramePr>
          <p:nvPr>
            <p:extLst>
              <p:ext uri="{D42A27DB-BD31-4B8C-83A1-F6EECF244321}">
                <p14:modId xmlns:p14="http://schemas.microsoft.com/office/powerpoint/2010/main" val="2646317165"/>
              </p:ext>
            </p:extLst>
          </p:nvPr>
        </p:nvGraphicFramePr>
        <p:xfrm>
          <a:off x="347694" y="2433790"/>
          <a:ext cx="11725275" cy="2212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03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8F409-4A1A-6039-8982-468DD4EE2C07}"/>
              </a:ext>
            </a:extLst>
          </p:cNvPr>
          <p:cNvSpPr>
            <a:spLocks noGrp="1"/>
          </p:cNvSpPr>
          <p:nvPr>
            <p:ph type="ctrTitle"/>
          </p:nvPr>
        </p:nvSpPr>
        <p:spPr>
          <a:xfrm>
            <a:off x="376060" y="1079355"/>
            <a:ext cx="4752926" cy="1734167"/>
          </a:xfrm>
        </p:spPr>
        <p:txBody>
          <a:bodyPr/>
          <a:lstStyle/>
          <a:p>
            <a:r>
              <a:rPr lang="en-NZ"/>
              <a:t>What happens next</a:t>
            </a:r>
          </a:p>
        </p:txBody>
      </p:sp>
      <p:sp>
        <p:nvSpPr>
          <p:cNvPr id="7" name="Content Placeholder 6">
            <a:extLst>
              <a:ext uri="{FF2B5EF4-FFF2-40B4-BE49-F238E27FC236}">
                <a16:creationId xmlns:a16="http://schemas.microsoft.com/office/drawing/2014/main" id="{9D04A722-E081-D754-459D-D9FDA5AD4D80}"/>
              </a:ext>
            </a:extLst>
          </p:cNvPr>
          <p:cNvSpPr>
            <a:spLocks noGrp="1"/>
          </p:cNvSpPr>
          <p:nvPr>
            <p:ph idx="10"/>
          </p:nvPr>
        </p:nvSpPr>
        <p:spPr/>
        <p:txBody>
          <a:bodyPr/>
          <a:lstStyle/>
          <a:p>
            <a:endParaRPr lang="en-NZ"/>
          </a:p>
        </p:txBody>
      </p:sp>
    </p:spTree>
    <p:extLst>
      <p:ext uri="{BB962C8B-B14F-4D97-AF65-F5344CB8AC3E}">
        <p14:creationId xmlns:p14="http://schemas.microsoft.com/office/powerpoint/2010/main" val="3274294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4BE1-0551-F8A9-2B67-05FB271B02B0}"/>
              </a:ext>
            </a:extLst>
          </p:cNvPr>
          <p:cNvSpPr>
            <a:spLocks noGrp="1"/>
          </p:cNvSpPr>
          <p:nvPr>
            <p:ph type="ctrTitle"/>
          </p:nvPr>
        </p:nvSpPr>
        <p:spPr>
          <a:xfrm>
            <a:off x="458251" y="1851697"/>
            <a:ext cx="5061123" cy="1798579"/>
          </a:xfrm>
        </p:spPr>
        <p:txBody>
          <a:bodyPr/>
          <a:lstStyle/>
          <a:p>
            <a:br>
              <a:rPr lang="en-NZ" kern="100">
                <a:latin typeface="Roboto" panose="02000000000000000000" pitchFamily="2" charset="0"/>
                <a:cs typeface="Arial" panose="020B0604020202020204" pitchFamily="34" charset="0"/>
              </a:rPr>
            </a:br>
            <a:r>
              <a:rPr lang="en-NZ" kern="100">
                <a:latin typeface="Roboto" panose="02000000000000000000" pitchFamily="2" charset="0"/>
                <a:cs typeface="Arial" panose="020B0604020202020204" pitchFamily="34" charset="0"/>
              </a:rPr>
              <a:t>Thank you</a:t>
            </a:r>
            <a:br>
              <a:rPr lang="en-NZ" kern="100">
                <a:latin typeface="Roboto" panose="02000000000000000000" pitchFamily="2" charset="0"/>
                <a:cs typeface="Arial" panose="020B0604020202020204" pitchFamily="34" charset="0"/>
              </a:rPr>
            </a:br>
            <a:endParaRPr lang="en-NZ"/>
          </a:p>
        </p:txBody>
      </p:sp>
    </p:spTree>
    <p:extLst>
      <p:ext uri="{BB962C8B-B14F-4D97-AF65-F5344CB8AC3E}">
        <p14:creationId xmlns:p14="http://schemas.microsoft.com/office/powerpoint/2010/main" val="414484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8F409-4A1A-6039-8982-468DD4EE2C07}"/>
              </a:ext>
            </a:extLst>
          </p:cNvPr>
          <p:cNvSpPr>
            <a:spLocks noGrp="1"/>
          </p:cNvSpPr>
          <p:nvPr>
            <p:ph type="ctrTitle"/>
          </p:nvPr>
        </p:nvSpPr>
        <p:spPr>
          <a:xfrm>
            <a:off x="376060" y="1079355"/>
            <a:ext cx="4752926" cy="1734167"/>
          </a:xfrm>
        </p:spPr>
        <p:txBody>
          <a:bodyPr/>
          <a:lstStyle/>
          <a:p>
            <a:r>
              <a:rPr lang="en-NZ"/>
              <a:t>Welcome and introductions</a:t>
            </a:r>
          </a:p>
        </p:txBody>
      </p:sp>
      <p:sp>
        <p:nvSpPr>
          <p:cNvPr id="7" name="Content Placeholder 6">
            <a:extLst>
              <a:ext uri="{FF2B5EF4-FFF2-40B4-BE49-F238E27FC236}">
                <a16:creationId xmlns:a16="http://schemas.microsoft.com/office/drawing/2014/main" id="{9D04A722-E081-D754-459D-D9FDA5AD4D80}"/>
              </a:ext>
            </a:extLst>
          </p:cNvPr>
          <p:cNvSpPr>
            <a:spLocks noGrp="1"/>
          </p:cNvSpPr>
          <p:nvPr>
            <p:ph idx="10"/>
          </p:nvPr>
        </p:nvSpPr>
        <p:spPr/>
        <p:txBody>
          <a:bodyPr/>
          <a:lstStyle/>
          <a:p>
            <a:endParaRPr lang="en-NZ"/>
          </a:p>
        </p:txBody>
      </p:sp>
    </p:spTree>
    <p:extLst>
      <p:ext uri="{BB962C8B-B14F-4D97-AF65-F5344CB8AC3E}">
        <p14:creationId xmlns:p14="http://schemas.microsoft.com/office/powerpoint/2010/main" val="3133755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BD156-A582-CC5F-78DA-1D0AA9596E23}"/>
              </a:ext>
            </a:extLst>
          </p:cNvPr>
          <p:cNvSpPr>
            <a:spLocks noGrp="1"/>
          </p:cNvSpPr>
          <p:nvPr>
            <p:ph type="title"/>
          </p:nvPr>
        </p:nvSpPr>
        <p:spPr>
          <a:xfrm>
            <a:off x="239349" y="374654"/>
            <a:ext cx="11725639" cy="648072"/>
          </a:xfrm>
        </p:spPr>
        <p:txBody>
          <a:bodyPr>
            <a:normAutofit/>
          </a:bodyPr>
          <a:lstStyle/>
          <a:p>
            <a:pPr>
              <a:lnSpc>
                <a:spcPct val="90000"/>
              </a:lnSpc>
            </a:pPr>
            <a:r>
              <a:rPr lang="en-NZ" sz="3700"/>
              <a:t>Welcome from Chris Bunny</a:t>
            </a:r>
          </a:p>
        </p:txBody>
      </p:sp>
      <p:pic>
        <p:nvPicPr>
          <p:cNvPr id="7" name="Online Media 6" title="Introduction to community consultation February 2025">
            <a:hlinkClick r:id="" action="ppaction://media"/>
            <a:extLst>
              <a:ext uri="{FF2B5EF4-FFF2-40B4-BE49-F238E27FC236}">
                <a16:creationId xmlns:a16="http://schemas.microsoft.com/office/drawing/2014/main" id="{D25E05AA-DE17-E62B-C547-3E910E57795E}"/>
              </a:ext>
            </a:extLst>
          </p:cNvPr>
          <p:cNvPicPr>
            <a:picLocks noGrp="1" noRot="1" noChangeAspect="1"/>
          </p:cNvPicPr>
          <p:nvPr>
            <p:ph idx="1"/>
            <a:videoFile r:link="rId1"/>
          </p:nvPr>
        </p:nvPicPr>
        <p:blipFill>
          <a:blip r:embed="rId4"/>
          <a:stretch>
            <a:fillRect/>
          </a:stretch>
        </p:blipFill>
        <p:spPr>
          <a:xfrm>
            <a:off x="1928813" y="1203325"/>
            <a:ext cx="8347075" cy="4716463"/>
          </a:xfrm>
          <a:prstGeom prst="rect">
            <a:avLst/>
          </a:prstGeom>
        </p:spPr>
      </p:pic>
    </p:spTree>
    <p:extLst>
      <p:ext uri="{BB962C8B-B14F-4D97-AF65-F5344CB8AC3E}">
        <p14:creationId xmlns:p14="http://schemas.microsoft.com/office/powerpoint/2010/main" val="403717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8F409-4A1A-6039-8982-468DD4EE2C07}"/>
              </a:ext>
            </a:extLst>
          </p:cNvPr>
          <p:cNvSpPr>
            <a:spLocks noGrp="1"/>
          </p:cNvSpPr>
          <p:nvPr>
            <p:ph type="ctrTitle"/>
          </p:nvPr>
        </p:nvSpPr>
        <p:spPr>
          <a:xfrm>
            <a:off x="376060" y="1079355"/>
            <a:ext cx="4752926" cy="1734167"/>
          </a:xfrm>
        </p:spPr>
        <p:txBody>
          <a:bodyPr/>
          <a:lstStyle/>
          <a:p>
            <a:r>
              <a:rPr lang="en-NZ"/>
              <a:t>How today will run</a:t>
            </a:r>
          </a:p>
        </p:txBody>
      </p:sp>
      <p:sp>
        <p:nvSpPr>
          <p:cNvPr id="7" name="Content Placeholder 6">
            <a:extLst>
              <a:ext uri="{FF2B5EF4-FFF2-40B4-BE49-F238E27FC236}">
                <a16:creationId xmlns:a16="http://schemas.microsoft.com/office/drawing/2014/main" id="{9D04A722-E081-D754-459D-D9FDA5AD4D80}"/>
              </a:ext>
            </a:extLst>
          </p:cNvPr>
          <p:cNvSpPr>
            <a:spLocks noGrp="1"/>
          </p:cNvSpPr>
          <p:nvPr>
            <p:ph idx="10"/>
          </p:nvPr>
        </p:nvSpPr>
        <p:spPr/>
        <p:txBody>
          <a:bodyPr/>
          <a:lstStyle/>
          <a:p>
            <a:endParaRPr lang="en-NZ"/>
          </a:p>
        </p:txBody>
      </p:sp>
    </p:spTree>
    <p:extLst>
      <p:ext uri="{BB962C8B-B14F-4D97-AF65-F5344CB8AC3E}">
        <p14:creationId xmlns:p14="http://schemas.microsoft.com/office/powerpoint/2010/main" val="301405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8F409-4A1A-6039-8982-468DD4EE2C07}"/>
              </a:ext>
            </a:extLst>
          </p:cNvPr>
          <p:cNvSpPr>
            <a:spLocks noGrp="1"/>
          </p:cNvSpPr>
          <p:nvPr>
            <p:ph type="ctrTitle"/>
          </p:nvPr>
        </p:nvSpPr>
        <p:spPr>
          <a:xfrm>
            <a:off x="376060" y="1079355"/>
            <a:ext cx="4752926" cy="1734167"/>
          </a:xfrm>
        </p:spPr>
        <p:txBody>
          <a:bodyPr/>
          <a:lstStyle/>
          <a:p>
            <a:r>
              <a:rPr lang="en-NZ"/>
              <a:t>What happens next</a:t>
            </a:r>
          </a:p>
        </p:txBody>
      </p:sp>
      <p:sp>
        <p:nvSpPr>
          <p:cNvPr id="7" name="Content Placeholder 6">
            <a:extLst>
              <a:ext uri="{FF2B5EF4-FFF2-40B4-BE49-F238E27FC236}">
                <a16:creationId xmlns:a16="http://schemas.microsoft.com/office/drawing/2014/main" id="{9D04A722-E081-D754-459D-D9FDA5AD4D80}"/>
              </a:ext>
            </a:extLst>
          </p:cNvPr>
          <p:cNvSpPr>
            <a:spLocks noGrp="1"/>
          </p:cNvSpPr>
          <p:nvPr>
            <p:ph idx="10"/>
          </p:nvPr>
        </p:nvSpPr>
        <p:spPr/>
        <p:txBody>
          <a:bodyPr/>
          <a:lstStyle/>
          <a:p>
            <a:endParaRPr lang="en-NZ"/>
          </a:p>
        </p:txBody>
      </p:sp>
    </p:spTree>
    <p:extLst>
      <p:ext uri="{BB962C8B-B14F-4D97-AF65-F5344CB8AC3E}">
        <p14:creationId xmlns:p14="http://schemas.microsoft.com/office/powerpoint/2010/main" val="421534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8F409-4A1A-6039-8982-468DD4EE2C07}"/>
              </a:ext>
            </a:extLst>
          </p:cNvPr>
          <p:cNvSpPr>
            <a:spLocks noGrp="1"/>
          </p:cNvSpPr>
          <p:nvPr>
            <p:ph type="ctrTitle"/>
          </p:nvPr>
        </p:nvSpPr>
        <p:spPr>
          <a:xfrm>
            <a:off x="376060" y="1079355"/>
            <a:ext cx="4752926" cy="1734167"/>
          </a:xfrm>
        </p:spPr>
        <p:txBody>
          <a:bodyPr/>
          <a:lstStyle/>
          <a:p>
            <a:r>
              <a:rPr lang="en-NZ"/>
              <a:t>Use and release of information</a:t>
            </a:r>
          </a:p>
        </p:txBody>
      </p:sp>
    </p:spTree>
    <p:extLst>
      <p:ext uri="{BB962C8B-B14F-4D97-AF65-F5344CB8AC3E}">
        <p14:creationId xmlns:p14="http://schemas.microsoft.com/office/powerpoint/2010/main" val="293099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BD156-A582-CC5F-78DA-1D0AA9596E23}"/>
              </a:ext>
            </a:extLst>
          </p:cNvPr>
          <p:cNvSpPr>
            <a:spLocks noGrp="1"/>
          </p:cNvSpPr>
          <p:nvPr>
            <p:ph type="title"/>
          </p:nvPr>
        </p:nvSpPr>
        <p:spPr/>
        <p:txBody>
          <a:bodyPr/>
          <a:lstStyle/>
          <a:p>
            <a:r>
              <a:rPr lang="en-NZ"/>
              <a:t>Background</a:t>
            </a:r>
          </a:p>
        </p:txBody>
      </p:sp>
      <p:sp>
        <p:nvSpPr>
          <p:cNvPr id="4" name="Content Placeholder 2">
            <a:extLst>
              <a:ext uri="{FF2B5EF4-FFF2-40B4-BE49-F238E27FC236}">
                <a16:creationId xmlns:a16="http://schemas.microsoft.com/office/drawing/2014/main" id="{83481766-316A-9E74-8362-3D9D8346C2A3}"/>
              </a:ext>
            </a:extLst>
          </p:cNvPr>
          <p:cNvSpPr txBox="1">
            <a:spLocks/>
          </p:cNvSpPr>
          <p:nvPr/>
        </p:nvSpPr>
        <p:spPr>
          <a:xfrm>
            <a:off x="239349" y="1363080"/>
            <a:ext cx="11796133" cy="41318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Aft>
                <a:spcPts val="600"/>
              </a:spcAft>
            </a:pPr>
            <a:r>
              <a:rPr lang="en-NZ" sz="2800" kern="100">
                <a:latin typeface="Roboto" panose="02000000000000000000" pitchFamily="2" charset="0"/>
                <a:ea typeface="Calibri" panose="020F0502020204030204" pitchFamily="34" charset="0"/>
                <a:cs typeface="Arial" panose="020B0604020202020204" pitchFamily="34" charset="0"/>
              </a:rPr>
              <a:t>About Disability Support Services (DSS)</a:t>
            </a:r>
            <a:endParaRPr lang="en-NZ" sz="2800" kern="100">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NZ" sz="2800" kern="100">
                <a:latin typeface="Roboto" panose="02000000000000000000" pitchFamily="2" charset="0"/>
                <a:ea typeface="Calibri" panose="020F0502020204030204" pitchFamily="34" charset="0"/>
                <a:cs typeface="Arial" panose="020B0604020202020204" pitchFamily="34" charset="0"/>
              </a:rPr>
              <a:t>The Independent Review in 2024</a:t>
            </a:r>
          </a:p>
          <a:p>
            <a:pPr>
              <a:lnSpc>
                <a:spcPct val="120000"/>
              </a:lnSpc>
              <a:spcAft>
                <a:spcPts val="600"/>
              </a:spcAft>
            </a:pPr>
            <a:r>
              <a:rPr lang="en-NZ" sz="2800" kern="100">
                <a:solidFill>
                  <a:srgbClr val="000000"/>
                </a:solidFill>
                <a:latin typeface="Roboto" panose="02000000000000000000" pitchFamily="2" charset="0"/>
                <a:ea typeface="Calibri" panose="020F0502020204030204" pitchFamily="34" charset="0"/>
                <a:cs typeface="Arial" panose="020B0604020202020204" pitchFamily="34" charset="0"/>
              </a:rPr>
              <a:t>Consulting with the disability community</a:t>
            </a:r>
            <a:endParaRPr lang="en-NZ" sz="2800" kern="100">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164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BD156-A582-CC5F-78DA-1D0AA9596E23}"/>
              </a:ext>
            </a:extLst>
          </p:cNvPr>
          <p:cNvSpPr>
            <a:spLocks noGrp="1"/>
          </p:cNvSpPr>
          <p:nvPr>
            <p:ph type="title"/>
          </p:nvPr>
        </p:nvSpPr>
        <p:spPr/>
        <p:txBody>
          <a:bodyPr/>
          <a:lstStyle/>
          <a:p>
            <a:r>
              <a:rPr lang="en-NZ"/>
              <a:t>Decision-making process</a:t>
            </a:r>
          </a:p>
        </p:txBody>
      </p:sp>
      <p:graphicFrame>
        <p:nvGraphicFramePr>
          <p:cNvPr id="6" name="Content Placeholder 3">
            <a:extLst>
              <a:ext uri="{FF2B5EF4-FFF2-40B4-BE49-F238E27FC236}">
                <a16:creationId xmlns:a16="http://schemas.microsoft.com/office/drawing/2014/main" id="{343F8AED-58F8-E3C6-1C21-774EA4A0E7F0}"/>
              </a:ext>
            </a:extLst>
          </p:cNvPr>
          <p:cNvGraphicFramePr>
            <a:graphicFrameLocks noGrp="1"/>
          </p:cNvGraphicFramePr>
          <p:nvPr>
            <p:ph idx="1"/>
            <p:extLst>
              <p:ext uri="{D42A27DB-BD31-4B8C-83A1-F6EECF244321}">
                <p14:modId xmlns:p14="http://schemas.microsoft.com/office/powerpoint/2010/main" val="420912043"/>
              </p:ext>
            </p:extLst>
          </p:nvPr>
        </p:nvGraphicFramePr>
        <p:xfrm>
          <a:off x="239713" y="1203325"/>
          <a:ext cx="11725275" cy="4716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525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55C36F8-43B8-AFE8-86D2-8776F5E44DB4}"/>
              </a:ext>
            </a:extLst>
          </p:cNvPr>
          <p:cNvSpPr txBox="1">
            <a:spLocks noGrp="1"/>
          </p:cNvSpPr>
          <p:nvPr>
            <p:ph type="title"/>
          </p:nvPr>
        </p:nvSpPr>
        <p:spPr>
          <a:xfrm>
            <a:off x="399617" y="878114"/>
            <a:ext cx="7276132" cy="3268663"/>
          </a:xfrm>
          <a:prstGeom prst="rect">
            <a:avLst/>
          </a:prstGeom>
        </p:spPr>
        <p:txBody>
          <a:bodyPr/>
          <a:lstStyle>
            <a:lvl1pPr algn="l" defTabSz="914400" rtl="0" eaLnBrk="1" latinLnBrk="0" hangingPunct="1">
              <a:spcBef>
                <a:spcPct val="0"/>
              </a:spcBef>
              <a:buNone/>
              <a:tabLst>
                <a:tab pos="3405188" algn="l"/>
              </a:tabLst>
              <a:defRPr sz="5400" b="1" i="0" kern="120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NZ" b="0"/>
              <a:t>Topic 1</a:t>
            </a:r>
            <a:endParaRPr lang="en-NZ" sz="4400" b="0"/>
          </a:p>
          <a:p>
            <a:r>
              <a:rPr lang="en-NZ" sz="2800" b="0"/>
              <a:t> </a:t>
            </a:r>
            <a:endParaRPr lang="en-NZ" sz="2800"/>
          </a:p>
          <a:p>
            <a:pPr>
              <a:spcAft>
                <a:spcPts val="1200"/>
              </a:spcAft>
            </a:pPr>
            <a:r>
              <a:rPr lang="en-NZ" sz="4400"/>
              <a:t>Improving the way the needs of disabled people are assessed and how support is allocated</a:t>
            </a:r>
            <a:br>
              <a:rPr lang="en-NZ" sz="4400"/>
            </a:br>
            <a:endParaRPr lang="en-NZ" sz="4400"/>
          </a:p>
        </p:txBody>
      </p:sp>
    </p:spTree>
    <p:extLst>
      <p:ext uri="{BB962C8B-B14F-4D97-AF65-F5344CB8AC3E}">
        <p14:creationId xmlns:p14="http://schemas.microsoft.com/office/powerpoint/2010/main" val="2099592762"/>
      </p:ext>
    </p:extLst>
  </p:cSld>
  <p:clrMapOvr>
    <a:masterClrMapping/>
  </p:clrMapOvr>
</p:sld>
</file>

<file path=ppt/theme/theme1.xml><?xml version="1.0" encoding="utf-8"?>
<a:theme xmlns:a="http://schemas.openxmlformats.org/drawingml/2006/main" name="Office Theme">
  <a:themeElements>
    <a:clrScheme name="DSS colours">
      <a:dk1>
        <a:sysClr val="windowText" lastClr="000000"/>
      </a:dk1>
      <a:lt1>
        <a:sysClr val="window" lastClr="FFFFFF"/>
      </a:lt1>
      <a:dk2>
        <a:srgbClr val="2C602F"/>
      </a:dk2>
      <a:lt2>
        <a:srgbClr val="D4F2B6"/>
      </a:lt2>
      <a:accent1>
        <a:srgbClr val="5C9A42"/>
      </a:accent1>
      <a:accent2>
        <a:srgbClr val="BD982F"/>
      </a:accent2>
      <a:accent3>
        <a:srgbClr val="19196F"/>
      </a:accent3>
      <a:accent4>
        <a:srgbClr val="5E3979"/>
      </a:accent4>
      <a:accent5>
        <a:srgbClr val="AF3405"/>
      </a:accent5>
      <a:accent6>
        <a:srgbClr val="F9D8DA"/>
      </a:accent6>
      <a:hlink>
        <a:srgbClr val="0000FF"/>
      </a:hlink>
      <a:folHlink>
        <a:srgbClr val="800080"/>
      </a:folHlink>
    </a:clrScheme>
    <a:fontScheme name="DSS fontse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255826E6036C84DAA2D7C16BD0D9BF6" ma:contentTypeVersion="16" ma:contentTypeDescription="Create a new document." ma:contentTypeScope="" ma:versionID="274048cc563b6b9602b913448fa410e5">
  <xsd:schema xmlns:xsd="http://www.w3.org/2001/XMLSchema" xmlns:xs="http://www.w3.org/2001/XMLSchema" xmlns:p="http://schemas.microsoft.com/office/2006/metadata/properties" xmlns:ns1="http://schemas.microsoft.com/sharepoint/v3" xmlns:ns2="f5655c14-143d-4812-9d48-85cb4e9489a4" xmlns:ns3="ea7f3347-cc1f-4827-9798-b3543c6f111f" targetNamespace="http://schemas.microsoft.com/office/2006/metadata/properties" ma:root="true" ma:fieldsID="d4909de4dc219d21fa89e166e2517b2d" ns1:_="" ns2:_="" ns3:_="">
    <xsd:import namespace="http://schemas.microsoft.com/sharepoint/v3"/>
    <xsd:import namespace="f5655c14-143d-4812-9d48-85cb4e9489a4"/>
    <xsd:import namespace="ea7f3347-cc1f-4827-9798-b3543c6f111f"/>
    <xsd:element name="properties">
      <xsd:complexType>
        <xsd:sequence>
          <xsd:element name="documentManagement">
            <xsd:complexType>
              <xsd:all>
                <xsd:element ref="ns2:_dlc_DocId" minOccurs="0"/>
                <xsd:element ref="ns2:_dlc_DocIdUrl" minOccurs="0"/>
                <xsd:element ref="ns2:_dlc_DocIdPersistId" minOccurs="0"/>
                <xsd:element ref="ns3:lcf76f155ced4ddcb4097134ff3c332f" minOccurs="0"/>
                <xsd:element ref="ns2:TaxCatchAll"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LengthInSecond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655c14-143d-4812-9d48-85cb4e9489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376d7867-0f03-4f3c-a3a7-5fc9fb7c8240}" ma:internalName="TaxCatchAll" ma:showField="CatchAllData" ma:web="f5655c14-143d-4812-9d48-85cb4e9489a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7f3347-cc1f-4827-9798-b3543c6f111f" elementFormDefault="qualified">
    <xsd:import namespace="http://schemas.microsoft.com/office/2006/documentManagement/types"/>
    <xsd:import namespace="http://schemas.microsoft.com/office/infopath/2007/PartnerControls"/>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5349594-bd3e-4347-a84f-2427756b12f8" ma:termSetId="09814cd3-568e-fe90-9814-8d621ff8fb84" ma:anchorId="fba54fb3-c3e1-fe81-a776-ca4b69148c4d" ma:open="tru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_Flow_SignoffStatus" ma:index="25"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f5655c14-143d-4812-9d48-85cb4e9489a4">INFO-98201929-3403</_dlc_DocId>
    <_dlc_DocIdUrl xmlns="f5655c14-143d-4812-9d48-85cb4e9489a4">
      <Url>https://msdgovtnz.sharepoint.com/sites/PRJ-DSS-Taskforce-project-work/_layouts/15/DocIdRedir.aspx?ID=INFO-98201929-3403</Url>
      <Description>INFO-98201929-3403</Description>
    </_dlc_DocIdUrl>
    <_dlc_DocIdPersistId xmlns="f5655c14-143d-4812-9d48-85cb4e9489a4">false</_dlc_DocIdPersistId>
    <lcf76f155ced4ddcb4097134ff3c332f xmlns="ea7f3347-cc1f-4827-9798-b3543c6f111f">
      <Terms xmlns="http://schemas.microsoft.com/office/infopath/2007/PartnerControls"/>
    </lcf76f155ced4ddcb4097134ff3c332f>
    <TaxCatchAll xmlns="f5655c14-143d-4812-9d48-85cb4e9489a4" xsi:nil="true"/>
    <_ip_UnifiedCompliancePolicyUIAction xmlns="http://schemas.microsoft.com/sharepoint/v3" xsi:nil="true"/>
    <_ip_UnifiedCompliancePolicyProperties xmlns="http://schemas.microsoft.com/sharepoint/v3" xsi:nil="true"/>
    <_Flow_SignoffStatus xmlns="ea7f3347-cc1f-4827-9798-b3543c6f111f"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4A14C7-7FF5-4D45-8F5D-99A70B98CAC3}">
  <ds:schemaRefs>
    <ds:schemaRef ds:uri="http://schemas.microsoft.com/sharepoint/events"/>
  </ds:schemaRefs>
</ds:datastoreItem>
</file>

<file path=customXml/itemProps2.xml><?xml version="1.0" encoding="utf-8"?>
<ds:datastoreItem xmlns:ds="http://schemas.openxmlformats.org/officeDocument/2006/customXml" ds:itemID="{6BB68EA5-2708-485A-9727-8EC8B07D7B3C}">
  <ds:schemaRefs>
    <ds:schemaRef ds:uri="ea7f3347-cc1f-4827-9798-b3543c6f111f"/>
    <ds:schemaRef ds:uri="f5655c14-143d-4812-9d48-85cb4e9489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747634-7C12-4B4B-AC86-4881D765C04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5655c14-143d-4812-9d48-85cb4e9489a4"/>
    <ds:schemaRef ds:uri="http://schemas.microsoft.com/office/2006/documentManagement/types"/>
    <ds:schemaRef ds:uri="http://schemas.microsoft.com/sharepoint/v3"/>
    <ds:schemaRef ds:uri="ea7f3347-cc1f-4827-9798-b3543c6f111f"/>
    <ds:schemaRef ds:uri="http://www.w3.org/XML/1998/namespace"/>
  </ds:schemaRefs>
</ds:datastoreItem>
</file>

<file path=customXml/itemProps4.xml><?xml version="1.0" encoding="utf-8"?>
<ds:datastoreItem xmlns:ds="http://schemas.openxmlformats.org/officeDocument/2006/customXml" ds:itemID="{46205FB3-A23D-4FDE-8DE5-2BAE0B84BC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TotalTime>
  <Words>737</Words>
  <Application>Microsoft Office PowerPoint</Application>
  <PresentationFormat>Widescreen</PresentationFormat>
  <Paragraphs>91</Paragraphs>
  <Slides>19</Slides>
  <Notes>19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Roboto</vt:lpstr>
      <vt:lpstr>Symbol</vt:lpstr>
      <vt:lpstr>Verdana</vt:lpstr>
      <vt:lpstr>Office Theme</vt:lpstr>
      <vt:lpstr>Community consultation  10 February to 24 March 2025</vt:lpstr>
      <vt:lpstr>Welcome and introductions</vt:lpstr>
      <vt:lpstr>Welcome from Chris Bunny</vt:lpstr>
      <vt:lpstr>How today will run</vt:lpstr>
      <vt:lpstr>What happens next</vt:lpstr>
      <vt:lpstr>Use and release of information</vt:lpstr>
      <vt:lpstr>Background</vt:lpstr>
      <vt:lpstr>Decision-making process</vt:lpstr>
      <vt:lpstr>Topic 1   Improving the way the needs of disabled people are assessed and how support is allocated </vt:lpstr>
      <vt:lpstr>PowerPoint Presentation</vt:lpstr>
      <vt:lpstr>Proposal: Improving how the assessment tool reflects the diversity of disability</vt:lpstr>
      <vt:lpstr>Proposal: Understanding the needs of family, whānau and carers of disabled people</vt:lpstr>
      <vt:lpstr>Break: 15 minutes  </vt:lpstr>
      <vt:lpstr>PowerPoint Presentation</vt:lpstr>
      <vt:lpstr>PowerPoint Presentation</vt:lpstr>
      <vt:lpstr>Proposal: Introducing criteria to access flexible funding</vt:lpstr>
      <vt:lpstr>Proposal: Changing how flexible funding can be used</vt:lpstr>
      <vt:lpstr>What happens next</vt:lpstr>
      <vt:lpstr> Thank you </vt:lpstr>
    </vt:vector>
  </TitlesOfParts>
  <Company>Ministry of Social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MSD Unity Pattern PowerPoint Template</dc:title>
  <dc:creator>Michelle D'Souza</dc:creator>
  <cp:keywords>PowerPoint Template, Unity pattern</cp:keywords>
  <cp:lastModifiedBy>Shelley Stephens</cp:lastModifiedBy>
  <cp:revision>4</cp:revision>
  <cp:lastPrinted>2019-04-02T21:31:29Z</cp:lastPrinted>
  <dcterms:created xsi:type="dcterms:W3CDTF">2019-01-07T02:20:51Z</dcterms:created>
  <dcterms:modified xsi:type="dcterms:W3CDTF">2025-02-07T00:58:13Z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3e46a9-9901-46e9-bfae-bb6189d4cb66_Enabled">
    <vt:lpwstr>true</vt:lpwstr>
  </property>
  <property fmtid="{D5CDD505-2E9C-101B-9397-08002B2CF9AE}" pid="3" name="MSIP_Label_f43e46a9-9901-46e9-bfae-bb6189d4cb66_SetDate">
    <vt:lpwstr>2024-03-04T21:34:23Z</vt:lpwstr>
  </property>
  <property fmtid="{D5CDD505-2E9C-101B-9397-08002B2CF9AE}" pid="4" name="MSIP_Label_f43e46a9-9901-46e9-bfae-bb6189d4cb66_Method">
    <vt:lpwstr>Privileged</vt:lpwstr>
  </property>
  <property fmtid="{D5CDD505-2E9C-101B-9397-08002B2CF9AE}" pid="5" name="MSIP_Label_f43e46a9-9901-46e9-bfae-bb6189d4cb66_Name">
    <vt:lpwstr>In-confidence</vt:lpwstr>
  </property>
  <property fmtid="{D5CDD505-2E9C-101B-9397-08002B2CF9AE}" pid="6" name="MSIP_Label_f43e46a9-9901-46e9-bfae-bb6189d4cb66_SiteId">
    <vt:lpwstr>e40c4f52-99bd-4d4f-bf7e-d001a2ca6556</vt:lpwstr>
  </property>
  <property fmtid="{D5CDD505-2E9C-101B-9397-08002B2CF9AE}" pid="7" name="MSIP_Label_f43e46a9-9901-46e9-bfae-bb6189d4cb66_ActionId">
    <vt:lpwstr>38a9489f-932f-4c49-9c7f-73519752a8a2</vt:lpwstr>
  </property>
  <property fmtid="{D5CDD505-2E9C-101B-9397-08002B2CF9AE}" pid="8" name="MSIP_Label_f43e46a9-9901-46e9-bfae-bb6189d4cb66_ContentBits">
    <vt:lpwstr>1</vt:lpwstr>
  </property>
  <property fmtid="{D5CDD505-2E9C-101B-9397-08002B2CF9AE}" pid="9" name="ClassificationContentMarkingHeaderLocations">
    <vt:lpwstr>Office Theme:3</vt:lpwstr>
  </property>
  <property fmtid="{D5CDD505-2E9C-101B-9397-08002B2CF9AE}" pid="10" name="ClassificationContentMarkingHeaderText">
    <vt:lpwstr>IN-CONFIDENCE</vt:lpwstr>
  </property>
  <property fmtid="{D5CDD505-2E9C-101B-9397-08002B2CF9AE}" pid="11" name="ContentTypeId">
    <vt:lpwstr>0x010100D255826E6036C84DAA2D7C16BD0D9BF6</vt:lpwstr>
  </property>
  <property fmtid="{D5CDD505-2E9C-101B-9397-08002B2CF9AE}" pid="12" name="Topic">
    <vt:lpwstr/>
  </property>
  <property fmtid="{D5CDD505-2E9C-101B-9397-08002B2CF9AE}" pid="13" name="m9723a55395648e4be2eca5940cd18ad">
    <vt:lpwstr/>
  </property>
  <property fmtid="{D5CDD505-2E9C-101B-9397-08002B2CF9AE}" pid="14" name="MediaServiceImageTags">
    <vt:lpwstr/>
  </property>
  <property fmtid="{D5CDD505-2E9C-101B-9397-08002B2CF9AE}" pid="15" name="BCS">
    <vt:lpwstr/>
  </property>
  <property fmtid="{D5CDD505-2E9C-101B-9397-08002B2CF9AE}" pid="16" name="DocumentType">
    <vt:lpwstr/>
  </property>
  <property fmtid="{D5CDD505-2E9C-101B-9397-08002B2CF9AE}" pid="17" name="b1b07801cc1f48bc97eb71b42ffad3e3">
    <vt:lpwstr/>
  </property>
  <property fmtid="{D5CDD505-2E9C-101B-9397-08002B2CF9AE}" pid="18" name="n3e7d51dc9ed4717829e532813330b6f">
    <vt:lpwstr/>
  </property>
  <property fmtid="{D5CDD505-2E9C-101B-9397-08002B2CF9AE}" pid="19" name="xd_ProgID">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y fmtid="{D5CDD505-2E9C-101B-9397-08002B2CF9AE}" pid="24" name="xd_Signature">
    <vt:bool>false</vt:bool>
  </property>
  <property fmtid="{D5CDD505-2E9C-101B-9397-08002B2CF9AE}" pid="25" name="_dlc_DocIdItemGuid">
    <vt:lpwstr>64a4c880-7343-4ce5-b508-17f9a4cef06c</vt:lpwstr>
  </property>
</Properties>
</file>